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305" r:id="rId13"/>
    <p:sldId id="269" r:id="rId14"/>
    <p:sldId id="267" r:id="rId15"/>
    <p:sldId id="268" r:id="rId16"/>
    <p:sldId id="270" r:id="rId17"/>
    <p:sldId id="271" r:id="rId18"/>
    <p:sldId id="272" r:id="rId19"/>
    <p:sldId id="306" r:id="rId20"/>
    <p:sldId id="273" r:id="rId21"/>
    <p:sldId id="274" r:id="rId22"/>
    <p:sldId id="307" r:id="rId23"/>
    <p:sldId id="308" r:id="rId24"/>
    <p:sldId id="309" r:id="rId25"/>
    <p:sldId id="311"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303" r:id="rId43"/>
    <p:sldId id="291" r:id="rId44"/>
    <p:sldId id="295" r:id="rId45"/>
    <p:sldId id="292" r:id="rId46"/>
    <p:sldId id="296" r:id="rId47"/>
    <p:sldId id="293" r:id="rId48"/>
    <p:sldId id="297" r:id="rId49"/>
    <p:sldId id="294" r:id="rId50"/>
    <p:sldId id="298" r:id="rId51"/>
    <p:sldId id="299" r:id="rId52"/>
    <p:sldId id="300" r:id="rId53"/>
    <p:sldId id="301" r:id="rId54"/>
    <p:sldId id="304" r:id="rId55"/>
  </p:sldIdLst>
  <p:sldSz cx="18300700" cy="10299700"/>
  <p:notesSz cx="18300700" cy="10299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2" d="100"/>
          <a:sy n="42" d="100"/>
        </p:scale>
        <p:origin x="776" y="6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userId="3ff49fb45bb17c75" providerId="LiveId" clId="{8069BDAB-48A2-499F-87E4-258D98A1C040}"/>
    <pc:docChg chg="undo custSel addSld delSld modSld sldOrd">
      <pc:chgData name="" userId="3ff49fb45bb17c75" providerId="LiveId" clId="{8069BDAB-48A2-499F-87E4-258D98A1C040}" dt="2024-10-11T06:47:49.730" v="1360" actId="1076"/>
      <pc:docMkLst>
        <pc:docMk/>
      </pc:docMkLst>
      <pc:sldChg chg="modSp">
        <pc:chgData name="" userId="3ff49fb45bb17c75" providerId="LiveId" clId="{8069BDAB-48A2-499F-87E4-258D98A1C040}" dt="2024-10-11T06:27:05.839" v="1073" actId="2711"/>
        <pc:sldMkLst>
          <pc:docMk/>
          <pc:sldMk cId="3236145285" sldId="270"/>
        </pc:sldMkLst>
        <pc:spChg chg="mod">
          <ac:chgData name="" userId="3ff49fb45bb17c75" providerId="LiveId" clId="{8069BDAB-48A2-499F-87E4-258D98A1C040}" dt="2024-10-11T06:27:05.839" v="1073" actId="2711"/>
          <ac:spMkLst>
            <pc:docMk/>
            <pc:sldMk cId="3236145285" sldId="270"/>
            <ac:spMk id="2" creationId="{00000000-0000-0000-0000-000000000000}"/>
          </ac:spMkLst>
        </pc:spChg>
      </pc:sldChg>
      <pc:sldChg chg="addSp modSp">
        <pc:chgData name="" userId="3ff49fb45bb17c75" providerId="LiveId" clId="{8069BDAB-48A2-499F-87E4-258D98A1C040}" dt="2024-10-11T04:29:13.092" v="237"/>
        <pc:sldMkLst>
          <pc:docMk/>
          <pc:sldMk cId="2630807715" sldId="275"/>
        </pc:sldMkLst>
        <pc:spChg chg="add mod">
          <ac:chgData name="" userId="3ff49fb45bb17c75" providerId="LiveId" clId="{8069BDAB-48A2-499F-87E4-258D98A1C040}" dt="2024-10-11T04:29:13.092" v="237"/>
          <ac:spMkLst>
            <pc:docMk/>
            <pc:sldMk cId="2630807715" sldId="275"/>
            <ac:spMk id="2" creationId="{C18ADA5E-3CD3-4D74-AD4A-B9585C8C168A}"/>
          </ac:spMkLst>
        </pc:spChg>
      </pc:sldChg>
      <pc:sldChg chg="addSp modSp">
        <pc:chgData name="" userId="3ff49fb45bb17c75" providerId="LiveId" clId="{8069BDAB-48A2-499F-87E4-258D98A1C040}" dt="2024-10-11T04:24:50.346" v="111" actId="1076"/>
        <pc:sldMkLst>
          <pc:docMk/>
          <pc:sldMk cId="3872633813" sldId="276"/>
        </pc:sldMkLst>
        <pc:picChg chg="add mod">
          <ac:chgData name="" userId="3ff49fb45bb17c75" providerId="LiveId" clId="{8069BDAB-48A2-499F-87E4-258D98A1C040}" dt="2024-10-11T04:24:50.346" v="111" actId="1076"/>
          <ac:picMkLst>
            <pc:docMk/>
            <pc:sldMk cId="3872633813" sldId="276"/>
            <ac:picMk id="1026" creationId="{BF658AB5-983E-404C-A486-9789419DBB07}"/>
          </ac:picMkLst>
        </pc:picChg>
      </pc:sldChg>
      <pc:sldChg chg="addSp modSp add">
        <pc:chgData name="" userId="3ff49fb45bb17c75" providerId="LiveId" clId="{8069BDAB-48A2-499F-87E4-258D98A1C040}" dt="2024-10-11T04:30:35.516" v="259" actId="11"/>
        <pc:sldMkLst>
          <pc:docMk/>
          <pc:sldMk cId="3266965109" sldId="277"/>
        </pc:sldMkLst>
        <pc:spChg chg="add mod">
          <ac:chgData name="" userId="3ff49fb45bb17c75" providerId="LiveId" clId="{8069BDAB-48A2-499F-87E4-258D98A1C040}" dt="2024-10-11T04:30:35.516" v="259" actId="11"/>
          <ac:spMkLst>
            <pc:docMk/>
            <pc:sldMk cId="3266965109" sldId="277"/>
            <ac:spMk id="2" creationId="{655B6CF7-4BCB-4FF4-BF90-E2BB8C2C9F96}"/>
          </ac:spMkLst>
        </pc:spChg>
      </pc:sldChg>
      <pc:sldChg chg="addSp modSp add">
        <pc:chgData name="" userId="3ff49fb45bb17c75" providerId="LiveId" clId="{8069BDAB-48A2-499F-87E4-258D98A1C040}" dt="2024-10-11T04:33:08.392" v="282" actId="12"/>
        <pc:sldMkLst>
          <pc:docMk/>
          <pc:sldMk cId="2319213061" sldId="278"/>
        </pc:sldMkLst>
        <pc:spChg chg="add mod">
          <ac:chgData name="" userId="3ff49fb45bb17c75" providerId="LiveId" clId="{8069BDAB-48A2-499F-87E4-258D98A1C040}" dt="2024-10-11T04:33:08.392" v="282" actId="12"/>
          <ac:spMkLst>
            <pc:docMk/>
            <pc:sldMk cId="2319213061" sldId="278"/>
            <ac:spMk id="2" creationId="{DE99BDFB-7B19-431C-B432-3321928E7AFD}"/>
          </ac:spMkLst>
        </pc:spChg>
        <pc:picChg chg="add mod">
          <ac:chgData name="" userId="3ff49fb45bb17c75" providerId="LiveId" clId="{8069BDAB-48A2-499F-87E4-258D98A1C040}" dt="2024-10-11T04:31:53.224" v="269" actId="1076"/>
          <ac:picMkLst>
            <pc:docMk/>
            <pc:sldMk cId="2319213061" sldId="278"/>
            <ac:picMk id="2050" creationId="{457C9158-CA3C-46C6-8548-C49B25F1A455}"/>
          </ac:picMkLst>
        </pc:picChg>
      </pc:sldChg>
      <pc:sldChg chg="addSp modSp add">
        <pc:chgData name="" userId="3ff49fb45bb17c75" providerId="LiveId" clId="{8069BDAB-48A2-499F-87E4-258D98A1C040}" dt="2024-10-11T04:37:10.270" v="372" actId="20577"/>
        <pc:sldMkLst>
          <pc:docMk/>
          <pc:sldMk cId="3820398052" sldId="279"/>
        </pc:sldMkLst>
        <pc:spChg chg="add mod">
          <ac:chgData name="" userId="3ff49fb45bb17c75" providerId="LiveId" clId="{8069BDAB-48A2-499F-87E4-258D98A1C040}" dt="2024-10-11T04:37:10.270" v="372" actId="20577"/>
          <ac:spMkLst>
            <pc:docMk/>
            <pc:sldMk cId="3820398052" sldId="279"/>
            <ac:spMk id="2" creationId="{A50E1B1B-7A3F-4F2E-B250-8EF121DD938A}"/>
          </ac:spMkLst>
        </pc:spChg>
      </pc:sldChg>
      <pc:sldChg chg="addSp modSp add">
        <pc:chgData name="" userId="3ff49fb45bb17c75" providerId="LiveId" clId="{8069BDAB-48A2-499F-87E4-258D98A1C040}" dt="2024-10-11T04:39:28.353" v="465" actId="1076"/>
        <pc:sldMkLst>
          <pc:docMk/>
          <pc:sldMk cId="610518170" sldId="280"/>
        </pc:sldMkLst>
        <pc:spChg chg="add mod">
          <ac:chgData name="" userId="3ff49fb45bb17c75" providerId="LiveId" clId="{8069BDAB-48A2-499F-87E4-258D98A1C040}" dt="2024-10-11T04:38:31.352" v="462" actId="1076"/>
          <ac:spMkLst>
            <pc:docMk/>
            <pc:sldMk cId="610518170" sldId="280"/>
            <ac:spMk id="2" creationId="{B5201CC4-58E0-4BD4-869C-E08D68BA179B}"/>
          </ac:spMkLst>
        </pc:spChg>
        <pc:picChg chg="add mod">
          <ac:chgData name="" userId="3ff49fb45bb17c75" providerId="LiveId" clId="{8069BDAB-48A2-499F-87E4-258D98A1C040}" dt="2024-10-11T04:39:28.353" v="465" actId="1076"/>
          <ac:picMkLst>
            <pc:docMk/>
            <pc:sldMk cId="610518170" sldId="280"/>
            <ac:picMk id="3074" creationId="{FBCB67DA-3550-4A99-B090-2DE0443E1498}"/>
          </ac:picMkLst>
        </pc:picChg>
      </pc:sldChg>
      <pc:sldChg chg="addSp modSp add">
        <pc:chgData name="" userId="3ff49fb45bb17c75" providerId="LiveId" clId="{8069BDAB-48A2-499F-87E4-258D98A1C040}" dt="2024-10-11T04:42:10.653" v="506" actId="5793"/>
        <pc:sldMkLst>
          <pc:docMk/>
          <pc:sldMk cId="1250823254" sldId="281"/>
        </pc:sldMkLst>
        <pc:spChg chg="add mod">
          <ac:chgData name="" userId="3ff49fb45bb17c75" providerId="LiveId" clId="{8069BDAB-48A2-499F-87E4-258D98A1C040}" dt="2024-10-11T04:42:10.653" v="506" actId="5793"/>
          <ac:spMkLst>
            <pc:docMk/>
            <pc:sldMk cId="1250823254" sldId="281"/>
            <ac:spMk id="2" creationId="{D0FA6464-6DBB-4786-ACF8-C4F78DD76C47}"/>
          </ac:spMkLst>
        </pc:spChg>
      </pc:sldChg>
      <pc:sldChg chg="addSp modSp add">
        <pc:chgData name="" userId="3ff49fb45bb17c75" providerId="LiveId" clId="{8069BDAB-48A2-499F-87E4-258D98A1C040}" dt="2024-10-11T04:42:54.545" v="509" actId="14100"/>
        <pc:sldMkLst>
          <pc:docMk/>
          <pc:sldMk cId="2170663707" sldId="282"/>
        </pc:sldMkLst>
        <pc:picChg chg="add mod">
          <ac:chgData name="" userId="3ff49fb45bb17c75" providerId="LiveId" clId="{8069BDAB-48A2-499F-87E4-258D98A1C040}" dt="2024-10-11T04:42:54.545" v="509" actId="14100"/>
          <ac:picMkLst>
            <pc:docMk/>
            <pc:sldMk cId="2170663707" sldId="282"/>
            <ac:picMk id="2" creationId="{6ACCE5C3-9CDB-4EBC-86A9-9B232108D06B}"/>
          </ac:picMkLst>
        </pc:picChg>
      </pc:sldChg>
      <pc:sldChg chg="addSp modSp add">
        <pc:chgData name="" userId="3ff49fb45bb17c75" providerId="LiveId" clId="{8069BDAB-48A2-499F-87E4-258D98A1C040}" dt="2024-10-11T04:46:10.549" v="556"/>
        <pc:sldMkLst>
          <pc:docMk/>
          <pc:sldMk cId="1572331013" sldId="283"/>
        </pc:sldMkLst>
        <pc:spChg chg="add mod">
          <ac:chgData name="" userId="3ff49fb45bb17c75" providerId="LiveId" clId="{8069BDAB-48A2-499F-87E4-258D98A1C040}" dt="2024-10-11T04:46:10.549" v="556"/>
          <ac:spMkLst>
            <pc:docMk/>
            <pc:sldMk cId="1572331013" sldId="283"/>
            <ac:spMk id="2" creationId="{F3214AF5-B744-4179-B76E-616363573C8E}"/>
          </ac:spMkLst>
        </pc:spChg>
      </pc:sldChg>
      <pc:sldChg chg="addSp modSp add">
        <pc:chgData name="" userId="3ff49fb45bb17c75" providerId="LiveId" clId="{8069BDAB-48A2-499F-87E4-258D98A1C040}" dt="2024-10-11T04:47:49.014" v="575" actId="1076"/>
        <pc:sldMkLst>
          <pc:docMk/>
          <pc:sldMk cId="2164596429" sldId="284"/>
        </pc:sldMkLst>
        <pc:spChg chg="add mod">
          <ac:chgData name="" userId="3ff49fb45bb17c75" providerId="LiveId" clId="{8069BDAB-48A2-499F-87E4-258D98A1C040}" dt="2024-10-11T04:47:05.958" v="572" actId="5793"/>
          <ac:spMkLst>
            <pc:docMk/>
            <pc:sldMk cId="2164596429" sldId="284"/>
            <ac:spMk id="2" creationId="{D46F17F8-8919-4FF0-85A7-1B405ADB26CE}"/>
          </ac:spMkLst>
        </pc:spChg>
        <pc:picChg chg="add mod">
          <ac:chgData name="" userId="3ff49fb45bb17c75" providerId="LiveId" clId="{8069BDAB-48A2-499F-87E4-258D98A1C040}" dt="2024-10-11T04:47:49.014" v="575" actId="1076"/>
          <ac:picMkLst>
            <pc:docMk/>
            <pc:sldMk cId="2164596429" sldId="284"/>
            <ac:picMk id="3" creationId="{B3CBAED7-5D8D-41AF-ADDD-4A3ADC516512}"/>
          </ac:picMkLst>
        </pc:picChg>
      </pc:sldChg>
      <pc:sldChg chg="addSp modSp add">
        <pc:chgData name="" userId="3ff49fb45bb17c75" providerId="LiveId" clId="{8069BDAB-48A2-499F-87E4-258D98A1C040}" dt="2024-10-11T05:04:20.572" v="633" actId="1076"/>
        <pc:sldMkLst>
          <pc:docMk/>
          <pc:sldMk cId="3480982080" sldId="285"/>
        </pc:sldMkLst>
        <pc:spChg chg="add mod">
          <ac:chgData name="" userId="3ff49fb45bb17c75" providerId="LiveId" clId="{8069BDAB-48A2-499F-87E4-258D98A1C040}" dt="2024-10-11T05:04:20.572" v="633" actId="1076"/>
          <ac:spMkLst>
            <pc:docMk/>
            <pc:sldMk cId="3480982080" sldId="285"/>
            <ac:spMk id="2" creationId="{A321DDDD-8CC8-4217-AED7-F4C71FA7A44B}"/>
          </ac:spMkLst>
        </pc:spChg>
      </pc:sldChg>
      <pc:sldChg chg="addSp modSp add">
        <pc:chgData name="" userId="3ff49fb45bb17c75" providerId="LiveId" clId="{8069BDAB-48A2-499F-87E4-258D98A1C040}" dt="2024-10-11T05:06:50.294" v="650" actId="1076"/>
        <pc:sldMkLst>
          <pc:docMk/>
          <pc:sldMk cId="1189147887" sldId="286"/>
        </pc:sldMkLst>
        <pc:spChg chg="add mod">
          <ac:chgData name="" userId="3ff49fb45bb17c75" providerId="LiveId" clId="{8069BDAB-48A2-499F-87E4-258D98A1C040}" dt="2024-10-11T05:05:25.234" v="647" actId="20577"/>
          <ac:spMkLst>
            <pc:docMk/>
            <pc:sldMk cId="1189147887" sldId="286"/>
            <ac:spMk id="2" creationId="{33A53AFC-E89A-45DB-91D8-5F2369AC533D}"/>
          </ac:spMkLst>
        </pc:spChg>
        <pc:picChg chg="add mod">
          <ac:chgData name="" userId="3ff49fb45bb17c75" providerId="LiveId" clId="{8069BDAB-48A2-499F-87E4-258D98A1C040}" dt="2024-10-11T05:06:50.294" v="650" actId="1076"/>
          <ac:picMkLst>
            <pc:docMk/>
            <pc:sldMk cId="1189147887" sldId="286"/>
            <ac:picMk id="3" creationId="{F5E3318E-C268-472D-8E6F-4EBC981710E0}"/>
          </ac:picMkLst>
        </pc:picChg>
      </pc:sldChg>
      <pc:sldChg chg="addSp modSp add">
        <pc:chgData name="" userId="3ff49fb45bb17c75" providerId="LiveId" clId="{8069BDAB-48A2-499F-87E4-258D98A1C040}" dt="2024-10-11T05:10:53.920" v="777" actId="12"/>
        <pc:sldMkLst>
          <pc:docMk/>
          <pc:sldMk cId="2456377749" sldId="287"/>
        </pc:sldMkLst>
        <pc:spChg chg="add mod">
          <ac:chgData name="" userId="3ff49fb45bb17c75" providerId="LiveId" clId="{8069BDAB-48A2-499F-87E4-258D98A1C040}" dt="2024-10-11T05:10:53.920" v="777" actId="12"/>
          <ac:spMkLst>
            <pc:docMk/>
            <pc:sldMk cId="2456377749" sldId="287"/>
            <ac:spMk id="2" creationId="{A9F69BF1-3EB7-4796-A4AD-5DEDABBB146D}"/>
          </ac:spMkLst>
        </pc:spChg>
      </pc:sldChg>
      <pc:sldChg chg="addSp modSp add">
        <pc:chgData name="" userId="3ff49fb45bb17c75" providerId="LiveId" clId="{8069BDAB-48A2-499F-87E4-258D98A1C040}" dt="2024-10-11T05:13:12.894" v="800" actId="20577"/>
        <pc:sldMkLst>
          <pc:docMk/>
          <pc:sldMk cId="1559976337" sldId="288"/>
        </pc:sldMkLst>
        <pc:spChg chg="add mod">
          <ac:chgData name="" userId="3ff49fb45bb17c75" providerId="LiveId" clId="{8069BDAB-48A2-499F-87E4-258D98A1C040}" dt="2024-10-11T05:13:12.894" v="800" actId="20577"/>
          <ac:spMkLst>
            <pc:docMk/>
            <pc:sldMk cId="1559976337" sldId="288"/>
            <ac:spMk id="2" creationId="{BD3A4325-72C7-47A8-B5D6-9B5CF75D7D7C}"/>
          </ac:spMkLst>
        </pc:spChg>
      </pc:sldChg>
      <pc:sldChg chg="addSp modSp add">
        <pc:chgData name="" userId="3ff49fb45bb17c75" providerId="LiveId" clId="{8069BDAB-48A2-499F-87E4-258D98A1C040}" dt="2024-10-11T05:16:13.725" v="813" actId="1076"/>
        <pc:sldMkLst>
          <pc:docMk/>
          <pc:sldMk cId="3384273531" sldId="289"/>
        </pc:sldMkLst>
        <pc:picChg chg="add mod">
          <ac:chgData name="" userId="3ff49fb45bb17c75" providerId="LiveId" clId="{8069BDAB-48A2-499F-87E4-258D98A1C040}" dt="2024-10-11T05:16:04.554" v="812" actId="1076"/>
          <ac:picMkLst>
            <pc:docMk/>
            <pc:sldMk cId="3384273531" sldId="289"/>
            <ac:picMk id="2" creationId="{C4A77498-2265-46E7-A104-1575D3F2EB2C}"/>
          </ac:picMkLst>
        </pc:picChg>
        <pc:picChg chg="add mod">
          <ac:chgData name="" userId="3ff49fb45bb17c75" providerId="LiveId" clId="{8069BDAB-48A2-499F-87E4-258D98A1C040}" dt="2024-10-11T05:16:13.725" v="813" actId="1076"/>
          <ac:picMkLst>
            <pc:docMk/>
            <pc:sldMk cId="3384273531" sldId="289"/>
            <ac:picMk id="4098" creationId="{0D496486-7598-4DEC-8329-F66D05CCB306}"/>
          </ac:picMkLst>
        </pc:picChg>
      </pc:sldChg>
      <pc:sldChg chg="addSp modSp add">
        <pc:chgData name="" userId="3ff49fb45bb17c75" providerId="LiveId" clId="{8069BDAB-48A2-499F-87E4-258D98A1C040}" dt="2024-10-11T05:18:20.318" v="844" actId="20577"/>
        <pc:sldMkLst>
          <pc:docMk/>
          <pc:sldMk cId="1965753536" sldId="290"/>
        </pc:sldMkLst>
        <pc:spChg chg="add mod">
          <ac:chgData name="" userId="3ff49fb45bb17c75" providerId="LiveId" clId="{8069BDAB-48A2-499F-87E4-258D98A1C040}" dt="2024-10-11T05:18:20.318" v="844" actId="20577"/>
          <ac:spMkLst>
            <pc:docMk/>
            <pc:sldMk cId="1965753536" sldId="290"/>
            <ac:spMk id="2" creationId="{CF2F9EE1-06BE-4D77-A65D-AC75440846B1}"/>
          </ac:spMkLst>
        </pc:spChg>
      </pc:sldChg>
      <pc:sldChg chg="addSp delSp modSp add">
        <pc:chgData name="" userId="3ff49fb45bb17c75" providerId="LiveId" clId="{8069BDAB-48A2-499F-87E4-258D98A1C040}" dt="2024-10-11T05:24:23.867" v="941" actId="20577"/>
        <pc:sldMkLst>
          <pc:docMk/>
          <pc:sldMk cId="2285376185" sldId="291"/>
        </pc:sldMkLst>
        <pc:spChg chg="add mod">
          <ac:chgData name="" userId="3ff49fb45bb17c75" providerId="LiveId" clId="{8069BDAB-48A2-499F-87E4-258D98A1C040}" dt="2024-10-11T05:24:23.867" v="941" actId="20577"/>
          <ac:spMkLst>
            <pc:docMk/>
            <pc:sldMk cId="2285376185" sldId="291"/>
            <ac:spMk id="2" creationId="{4DF24C56-3BDE-45D9-8DD1-A4809E8E7551}"/>
          </ac:spMkLst>
        </pc:spChg>
        <pc:spChg chg="add del mod">
          <ac:chgData name="" userId="3ff49fb45bb17c75" providerId="LiveId" clId="{8069BDAB-48A2-499F-87E4-258D98A1C040}" dt="2024-10-11T05:21:14.225" v="901"/>
          <ac:spMkLst>
            <pc:docMk/>
            <pc:sldMk cId="2285376185" sldId="291"/>
            <ac:spMk id="3" creationId="{DB078A5A-E7FF-4924-AAFC-D04EB7305D28}"/>
          </ac:spMkLst>
        </pc:spChg>
      </pc:sldChg>
      <pc:sldChg chg="addSp modSp add">
        <pc:chgData name="" userId="3ff49fb45bb17c75" providerId="LiveId" clId="{8069BDAB-48A2-499F-87E4-258D98A1C040}" dt="2024-10-11T05:24:46.211" v="948" actId="14100"/>
        <pc:sldMkLst>
          <pc:docMk/>
          <pc:sldMk cId="1545898234" sldId="292"/>
        </pc:sldMkLst>
        <pc:spChg chg="add mod">
          <ac:chgData name="" userId="3ff49fb45bb17c75" providerId="LiveId" clId="{8069BDAB-48A2-499F-87E4-258D98A1C040}" dt="2024-10-11T05:24:46.211" v="948" actId="14100"/>
          <ac:spMkLst>
            <pc:docMk/>
            <pc:sldMk cId="1545898234" sldId="292"/>
            <ac:spMk id="2" creationId="{B445DC98-02E2-4926-AF51-437FB722FC7C}"/>
          </ac:spMkLst>
        </pc:spChg>
      </pc:sldChg>
      <pc:sldChg chg="addSp modSp add">
        <pc:chgData name="" userId="3ff49fb45bb17c75" providerId="LiveId" clId="{8069BDAB-48A2-499F-87E4-258D98A1C040}" dt="2024-10-11T05:25:07.002" v="950" actId="255"/>
        <pc:sldMkLst>
          <pc:docMk/>
          <pc:sldMk cId="2422179048" sldId="293"/>
        </pc:sldMkLst>
        <pc:spChg chg="add mod">
          <ac:chgData name="" userId="3ff49fb45bb17c75" providerId="LiveId" clId="{8069BDAB-48A2-499F-87E4-258D98A1C040}" dt="2024-10-11T05:25:07.002" v="950" actId="255"/>
          <ac:spMkLst>
            <pc:docMk/>
            <pc:sldMk cId="2422179048" sldId="293"/>
            <ac:spMk id="2" creationId="{D0CB8C74-6783-4C51-B94E-E505426B8959}"/>
          </ac:spMkLst>
        </pc:spChg>
      </pc:sldChg>
      <pc:sldChg chg="addSp modSp add">
        <pc:chgData name="" userId="3ff49fb45bb17c75" providerId="LiveId" clId="{8069BDAB-48A2-499F-87E4-258D98A1C040}" dt="2024-10-11T05:25:27.890" v="958" actId="255"/>
        <pc:sldMkLst>
          <pc:docMk/>
          <pc:sldMk cId="2633561096" sldId="294"/>
        </pc:sldMkLst>
        <pc:spChg chg="add mod">
          <ac:chgData name="" userId="3ff49fb45bb17c75" providerId="LiveId" clId="{8069BDAB-48A2-499F-87E4-258D98A1C040}" dt="2024-10-11T05:25:27.890" v="958" actId="255"/>
          <ac:spMkLst>
            <pc:docMk/>
            <pc:sldMk cId="2633561096" sldId="294"/>
            <ac:spMk id="2" creationId="{916B735D-9E6E-48BC-A36B-EFFE052940D0}"/>
          </ac:spMkLst>
        </pc:spChg>
      </pc:sldChg>
      <pc:sldChg chg="addSp modSp add ord">
        <pc:chgData name="" userId="3ff49fb45bb17c75" providerId="LiveId" clId="{8069BDAB-48A2-499F-87E4-258D98A1C040}" dt="2024-10-11T06:18:17.054" v="1045" actId="1076"/>
        <pc:sldMkLst>
          <pc:docMk/>
          <pc:sldMk cId="2144004070" sldId="295"/>
        </pc:sldMkLst>
        <pc:picChg chg="add mod">
          <ac:chgData name="" userId="3ff49fb45bb17c75" providerId="LiveId" clId="{8069BDAB-48A2-499F-87E4-258D98A1C040}" dt="2024-10-11T06:18:17.054" v="1045" actId="1076"/>
          <ac:picMkLst>
            <pc:docMk/>
            <pc:sldMk cId="2144004070" sldId="295"/>
            <ac:picMk id="7170" creationId="{04A9FF7B-5C94-40D5-92D1-A2003D9E162E}"/>
          </ac:picMkLst>
        </pc:picChg>
      </pc:sldChg>
      <pc:sldChg chg="addSp modSp add ord">
        <pc:chgData name="" userId="3ff49fb45bb17c75" providerId="LiveId" clId="{8069BDAB-48A2-499F-87E4-258D98A1C040}" dt="2024-10-11T06:21:54.844" v="1055" actId="1076"/>
        <pc:sldMkLst>
          <pc:docMk/>
          <pc:sldMk cId="300598841" sldId="296"/>
        </pc:sldMkLst>
        <pc:picChg chg="add mod modCrop">
          <ac:chgData name="" userId="3ff49fb45bb17c75" providerId="LiveId" clId="{8069BDAB-48A2-499F-87E4-258D98A1C040}" dt="2024-10-11T06:21:54.844" v="1055" actId="1076"/>
          <ac:picMkLst>
            <pc:docMk/>
            <pc:sldMk cId="300598841" sldId="296"/>
            <ac:picMk id="9218" creationId="{EE87FE8A-6E46-4A95-8B55-E265886909C8}"/>
          </ac:picMkLst>
        </pc:picChg>
      </pc:sldChg>
      <pc:sldChg chg="addSp modSp add ord">
        <pc:chgData name="" userId="3ff49fb45bb17c75" providerId="LiveId" clId="{8069BDAB-48A2-499F-87E4-258D98A1C040}" dt="2024-10-11T06:22:42.925" v="1058" actId="1076"/>
        <pc:sldMkLst>
          <pc:docMk/>
          <pc:sldMk cId="1424288195" sldId="297"/>
        </pc:sldMkLst>
        <pc:picChg chg="add mod">
          <ac:chgData name="" userId="3ff49fb45bb17c75" providerId="LiveId" clId="{8069BDAB-48A2-499F-87E4-258D98A1C040}" dt="2024-10-11T06:22:42.925" v="1058" actId="1076"/>
          <ac:picMkLst>
            <pc:docMk/>
            <pc:sldMk cId="1424288195" sldId="297"/>
            <ac:picMk id="2" creationId="{60533E5E-EEF8-4B95-A0F4-022C43692DF1}"/>
          </ac:picMkLst>
        </pc:picChg>
      </pc:sldChg>
      <pc:sldChg chg="addSp add">
        <pc:chgData name="" userId="3ff49fb45bb17c75" providerId="LiveId" clId="{8069BDAB-48A2-499F-87E4-258D98A1C040}" dt="2024-10-11T06:24:10.368" v="1059"/>
        <pc:sldMkLst>
          <pc:docMk/>
          <pc:sldMk cId="2189119021" sldId="298"/>
        </pc:sldMkLst>
        <pc:picChg chg="add">
          <ac:chgData name="" userId="3ff49fb45bb17c75" providerId="LiveId" clId="{8069BDAB-48A2-499F-87E4-258D98A1C040}" dt="2024-10-11T06:24:10.368" v="1059"/>
          <ac:picMkLst>
            <pc:docMk/>
            <pc:sldMk cId="2189119021" sldId="298"/>
            <ac:picMk id="2" creationId="{45444AA4-F772-47CF-82C7-5CD3B727DE76}"/>
          </ac:picMkLst>
        </pc:picChg>
      </pc:sldChg>
      <pc:sldChg chg="addSp delSp modSp add">
        <pc:chgData name="" userId="3ff49fb45bb17c75" providerId="LiveId" clId="{8069BDAB-48A2-499F-87E4-258D98A1C040}" dt="2024-10-11T05:27:58.488" v="1011"/>
        <pc:sldMkLst>
          <pc:docMk/>
          <pc:sldMk cId="3405036822" sldId="299"/>
        </pc:sldMkLst>
        <pc:spChg chg="add mod">
          <ac:chgData name="" userId="3ff49fb45bb17c75" providerId="LiveId" clId="{8069BDAB-48A2-499F-87E4-258D98A1C040}" dt="2024-10-11T05:27:56.922" v="1009" actId="20577"/>
          <ac:spMkLst>
            <pc:docMk/>
            <pc:sldMk cId="3405036822" sldId="299"/>
            <ac:spMk id="2" creationId="{A67A3060-5459-4A0B-9E0A-4FBD814DF09D}"/>
          </ac:spMkLst>
        </pc:spChg>
        <pc:spChg chg="add del mod">
          <ac:chgData name="" userId="3ff49fb45bb17c75" providerId="LiveId" clId="{8069BDAB-48A2-499F-87E4-258D98A1C040}" dt="2024-10-11T05:27:58.488" v="1011"/>
          <ac:spMkLst>
            <pc:docMk/>
            <pc:sldMk cId="3405036822" sldId="299"/>
            <ac:spMk id="3" creationId="{6581B6A4-9B60-41A5-AF86-EBCBE8229EBC}"/>
          </ac:spMkLst>
        </pc:spChg>
        <pc:spChg chg="add del">
          <ac:chgData name="" userId="3ff49fb45bb17c75" providerId="LiveId" clId="{8069BDAB-48A2-499F-87E4-258D98A1C040}" dt="2024-10-11T05:27:23.348" v="983"/>
          <ac:spMkLst>
            <pc:docMk/>
            <pc:sldMk cId="3405036822" sldId="299"/>
            <ac:spMk id="4" creationId="{E5413062-D4C4-48D9-9AD7-1AEC4E6D5DAD}"/>
          </ac:spMkLst>
        </pc:spChg>
      </pc:sldChg>
      <pc:sldChg chg="addSp delSp modSp add">
        <pc:chgData name="" userId="3ff49fb45bb17c75" providerId="LiveId" clId="{8069BDAB-48A2-499F-87E4-258D98A1C040}" dt="2024-10-11T06:46:57.066" v="1330" actId="1076"/>
        <pc:sldMkLst>
          <pc:docMk/>
          <pc:sldMk cId="3748925954" sldId="300"/>
        </pc:sldMkLst>
        <pc:picChg chg="add mod">
          <ac:chgData name="" userId="3ff49fb45bb17c75" providerId="LiveId" clId="{8069BDAB-48A2-499F-87E4-258D98A1C040}" dt="2024-10-11T06:46:54.085" v="1329" actId="1076"/>
          <ac:picMkLst>
            <pc:docMk/>
            <pc:sldMk cId="3748925954" sldId="300"/>
            <ac:picMk id="2" creationId="{4C4C77F9-0BC2-4607-AD20-5EE3F0C21BDB}"/>
          </ac:picMkLst>
        </pc:picChg>
        <pc:picChg chg="add del mod">
          <ac:chgData name="" userId="3ff49fb45bb17c75" providerId="LiveId" clId="{8069BDAB-48A2-499F-87E4-258D98A1C040}" dt="2024-10-11T06:42:39.991" v="1304" actId="478"/>
          <ac:picMkLst>
            <pc:docMk/>
            <pc:sldMk cId="3748925954" sldId="300"/>
            <ac:picMk id="10242" creationId="{C9CF2AD2-9A80-4E05-BABA-C3A2D2BC0AAE}"/>
          </ac:picMkLst>
        </pc:picChg>
        <pc:picChg chg="add mod">
          <ac:chgData name="" userId="3ff49fb45bb17c75" providerId="LiveId" clId="{8069BDAB-48A2-499F-87E4-258D98A1C040}" dt="2024-10-11T06:46:57.066" v="1330" actId="1076"/>
          <ac:picMkLst>
            <pc:docMk/>
            <pc:sldMk cId="3748925954" sldId="300"/>
            <ac:picMk id="10244" creationId="{21864323-5A86-4E6C-9F4E-8437137F3AF6}"/>
          </ac:picMkLst>
        </pc:picChg>
      </pc:sldChg>
      <pc:sldChg chg="addSp modSp add">
        <pc:chgData name="" userId="3ff49fb45bb17c75" providerId="LiveId" clId="{8069BDAB-48A2-499F-87E4-258D98A1C040}" dt="2024-10-11T06:47:13.218" v="1333" actId="14100"/>
        <pc:sldMkLst>
          <pc:docMk/>
          <pc:sldMk cId="2306181672" sldId="301"/>
        </pc:sldMkLst>
        <pc:spChg chg="add mod">
          <ac:chgData name="" userId="3ff49fb45bb17c75" providerId="LiveId" clId="{8069BDAB-48A2-499F-87E4-258D98A1C040}" dt="2024-10-11T06:47:13.218" v="1333" actId="14100"/>
          <ac:spMkLst>
            <pc:docMk/>
            <pc:sldMk cId="2306181672" sldId="301"/>
            <ac:spMk id="2" creationId="{B2DBF707-2852-49CA-9EE8-57D998349BE9}"/>
          </ac:spMkLst>
        </pc:spChg>
      </pc:sldChg>
      <pc:sldChg chg="add del ord">
        <pc:chgData name="" userId="3ff49fb45bb17c75" providerId="LiveId" clId="{8069BDAB-48A2-499F-87E4-258D98A1C040}" dt="2024-10-11T06:47:01.270" v="1331" actId="2696"/>
        <pc:sldMkLst>
          <pc:docMk/>
          <pc:sldMk cId="2947906915" sldId="302"/>
        </pc:sldMkLst>
      </pc:sldChg>
      <pc:sldChg chg="addSp modSp add ord">
        <pc:chgData name="" userId="3ff49fb45bb17c75" providerId="LiveId" clId="{8069BDAB-48A2-499F-87E4-258D98A1C040}" dt="2024-10-11T06:20:26.871" v="1052" actId="1076"/>
        <pc:sldMkLst>
          <pc:docMk/>
          <pc:sldMk cId="2461613270" sldId="303"/>
        </pc:sldMkLst>
        <pc:picChg chg="add mod">
          <ac:chgData name="" userId="3ff49fb45bb17c75" providerId="LiveId" clId="{8069BDAB-48A2-499F-87E4-258D98A1C040}" dt="2024-10-11T06:20:26.871" v="1052" actId="1076"/>
          <ac:picMkLst>
            <pc:docMk/>
            <pc:sldMk cId="2461613270" sldId="303"/>
            <ac:picMk id="2" creationId="{3D7DD20F-75BA-4F72-BFD4-D390D0B644D3}"/>
          </ac:picMkLst>
        </pc:picChg>
        <pc:picChg chg="add mod">
          <ac:chgData name="" userId="3ff49fb45bb17c75" providerId="LiveId" clId="{8069BDAB-48A2-499F-87E4-258D98A1C040}" dt="2024-10-11T06:20:04.194" v="1049" actId="1076"/>
          <ac:picMkLst>
            <pc:docMk/>
            <pc:sldMk cId="2461613270" sldId="303"/>
            <ac:picMk id="8194" creationId="{2B51DFEE-170B-4332-A873-BE4FF4B181DC}"/>
          </ac:picMkLst>
        </pc:picChg>
      </pc:sldChg>
      <pc:sldChg chg="addSp modSp add">
        <pc:chgData name="" userId="3ff49fb45bb17c75" providerId="LiveId" clId="{8069BDAB-48A2-499F-87E4-258D98A1C040}" dt="2024-10-11T06:47:49.730" v="1360" actId="1076"/>
        <pc:sldMkLst>
          <pc:docMk/>
          <pc:sldMk cId="3827505894" sldId="304"/>
        </pc:sldMkLst>
        <pc:spChg chg="add mod">
          <ac:chgData name="" userId="3ff49fb45bb17c75" providerId="LiveId" clId="{8069BDAB-48A2-499F-87E4-258D98A1C040}" dt="2024-10-11T06:47:49.730" v="1360" actId="1076"/>
          <ac:spMkLst>
            <pc:docMk/>
            <pc:sldMk cId="3827505894" sldId="304"/>
            <ac:spMk id="2" creationId="{6B3370C0-0810-4185-BB9E-D122ADD746B0}"/>
          </ac:spMkLst>
        </pc:spChg>
      </pc:sldChg>
      <pc:sldChg chg="addSp delSp modSp add">
        <pc:chgData name="" userId="3ff49fb45bb17c75" providerId="LiveId" clId="{8069BDAB-48A2-499F-87E4-258D98A1C040}" dt="2024-10-11T06:28:15.519" v="1079" actId="14100"/>
        <pc:sldMkLst>
          <pc:docMk/>
          <pc:sldMk cId="819620805" sldId="305"/>
        </pc:sldMkLst>
        <pc:spChg chg="del">
          <ac:chgData name="" userId="3ff49fb45bb17c75" providerId="LiveId" clId="{8069BDAB-48A2-499F-87E4-258D98A1C040}" dt="2024-10-11T06:27:36.506" v="1075" actId="478"/>
          <ac:spMkLst>
            <pc:docMk/>
            <pc:sldMk cId="819620805" sldId="305"/>
            <ac:spMk id="2" creationId="{670F258A-4E11-47E6-9688-5F543285C7DE}"/>
          </ac:spMkLst>
        </pc:spChg>
        <pc:spChg chg="add">
          <ac:chgData name="" userId="3ff49fb45bb17c75" providerId="LiveId" clId="{8069BDAB-48A2-499F-87E4-258D98A1C040}" dt="2024-10-11T06:28:04.551" v="1076"/>
          <ac:spMkLst>
            <pc:docMk/>
            <pc:sldMk cId="819620805" sldId="305"/>
            <ac:spMk id="3" creationId="{0B6FD5EC-E265-4F33-A008-9DC39E3F9864}"/>
          </ac:spMkLst>
        </pc:spChg>
        <pc:picChg chg="add mod">
          <ac:chgData name="" userId="3ff49fb45bb17c75" providerId="LiveId" clId="{8069BDAB-48A2-499F-87E4-258D98A1C040}" dt="2024-10-11T06:28:15.519" v="1079" actId="14100"/>
          <ac:picMkLst>
            <pc:docMk/>
            <pc:sldMk cId="819620805" sldId="305"/>
            <ac:picMk id="4" creationId="{1D7B42BB-A74A-4FBE-82E2-154FE9790A1B}"/>
          </ac:picMkLst>
        </pc:picChg>
      </pc:sldChg>
      <pc:sldChg chg="addSp delSp modSp add">
        <pc:chgData name="" userId="3ff49fb45bb17c75" providerId="LiveId" clId="{8069BDAB-48A2-499F-87E4-258D98A1C040}" dt="2024-10-11T06:31:28.806" v="1084" actId="732"/>
        <pc:sldMkLst>
          <pc:docMk/>
          <pc:sldMk cId="681416487" sldId="306"/>
        </pc:sldMkLst>
        <pc:spChg chg="del">
          <ac:chgData name="" userId="3ff49fb45bb17c75" providerId="LiveId" clId="{8069BDAB-48A2-499F-87E4-258D98A1C040}" dt="2024-10-11T06:31:11.801" v="1081" actId="478"/>
          <ac:spMkLst>
            <pc:docMk/>
            <pc:sldMk cId="681416487" sldId="306"/>
            <ac:spMk id="2" creationId="{F4DED3E6-CC5F-4824-8655-B6364FED5E42}"/>
          </ac:spMkLst>
        </pc:spChg>
        <pc:picChg chg="add mod modCrop">
          <ac:chgData name="" userId="3ff49fb45bb17c75" providerId="LiveId" clId="{8069BDAB-48A2-499F-87E4-258D98A1C040}" dt="2024-10-11T06:31:28.806" v="1084" actId="732"/>
          <ac:picMkLst>
            <pc:docMk/>
            <pc:sldMk cId="681416487" sldId="306"/>
            <ac:picMk id="3" creationId="{CB74F2A2-90C6-4318-B551-F6D53D32AC1F}"/>
          </ac:picMkLst>
        </pc:picChg>
      </pc:sldChg>
      <pc:sldChg chg="addSp delSp modSp add">
        <pc:chgData name="" userId="3ff49fb45bb17c75" providerId="LiveId" clId="{8069BDAB-48A2-499F-87E4-258D98A1C040}" dt="2024-10-11T06:39:16.957" v="1273" actId="20577"/>
        <pc:sldMkLst>
          <pc:docMk/>
          <pc:sldMk cId="3465449411" sldId="307"/>
        </pc:sldMkLst>
        <pc:spChg chg="del">
          <ac:chgData name="" userId="3ff49fb45bb17c75" providerId="LiveId" clId="{8069BDAB-48A2-499F-87E4-258D98A1C040}" dt="2024-10-11T06:31:49.131" v="1086" actId="478"/>
          <ac:spMkLst>
            <pc:docMk/>
            <pc:sldMk cId="3465449411" sldId="307"/>
            <ac:spMk id="2" creationId="{BB9981B0-8672-4D95-9ACD-FF81C2A41FA7}"/>
          </ac:spMkLst>
        </pc:spChg>
        <pc:spChg chg="add mod">
          <ac:chgData name="" userId="3ff49fb45bb17c75" providerId="LiveId" clId="{8069BDAB-48A2-499F-87E4-258D98A1C040}" dt="2024-10-11T06:39:16.957" v="1273" actId="20577"/>
          <ac:spMkLst>
            <pc:docMk/>
            <pc:sldMk cId="3465449411" sldId="307"/>
            <ac:spMk id="3" creationId="{B46FE336-A97F-4DE2-8708-08457D110504}"/>
          </ac:spMkLst>
        </pc:spChg>
      </pc:sldChg>
      <pc:sldChg chg="addSp modSp add">
        <pc:chgData name="" userId="3ff49fb45bb17c75" providerId="LiveId" clId="{8069BDAB-48A2-499F-87E4-258D98A1C040}" dt="2024-10-11T06:42:06.196" v="1303" actId="14100"/>
        <pc:sldMkLst>
          <pc:docMk/>
          <pc:sldMk cId="669110008" sldId="308"/>
        </pc:sldMkLst>
        <pc:picChg chg="add mod">
          <ac:chgData name="" userId="3ff49fb45bb17c75" providerId="LiveId" clId="{8069BDAB-48A2-499F-87E4-258D98A1C040}" dt="2024-10-11T06:42:06.196" v="1303" actId="14100"/>
          <ac:picMkLst>
            <pc:docMk/>
            <pc:sldMk cId="669110008" sldId="308"/>
            <ac:picMk id="2" creationId="{254F571D-18A6-464A-8A84-C5BC9B77DE65}"/>
          </ac:picMkLst>
        </pc:picChg>
      </pc:sldChg>
      <pc:sldChg chg="addSp modSp add">
        <pc:chgData name="" userId="3ff49fb45bb17c75" providerId="LiveId" clId="{8069BDAB-48A2-499F-87E4-258D98A1C040}" dt="2024-10-11T06:43:19.554" v="1310" actId="1076"/>
        <pc:sldMkLst>
          <pc:docMk/>
          <pc:sldMk cId="1267871384" sldId="309"/>
        </pc:sldMkLst>
        <pc:spChg chg="add mod">
          <ac:chgData name="" userId="3ff49fb45bb17c75" providerId="LiveId" clId="{8069BDAB-48A2-499F-87E4-258D98A1C040}" dt="2024-10-11T06:43:08.147" v="1306" actId="14100"/>
          <ac:spMkLst>
            <pc:docMk/>
            <pc:sldMk cId="1267871384" sldId="309"/>
            <ac:spMk id="2" creationId="{26545E3F-AC46-4B31-A446-DCA212F6E54B}"/>
          </ac:spMkLst>
        </pc:spChg>
        <pc:picChg chg="add mod">
          <ac:chgData name="" userId="3ff49fb45bb17c75" providerId="LiveId" clId="{8069BDAB-48A2-499F-87E4-258D98A1C040}" dt="2024-10-11T06:43:19.554" v="1310" actId="1076"/>
          <ac:picMkLst>
            <pc:docMk/>
            <pc:sldMk cId="1267871384" sldId="309"/>
            <ac:picMk id="3" creationId="{88E1B976-80C0-4B7D-8779-03D1BCCE32DD}"/>
          </ac:picMkLst>
        </pc:picChg>
      </pc:sldChg>
      <pc:sldChg chg="addSp delSp add del">
        <pc:chgData name="" userId="3ff49fb45bb17c75" providerId="LiveId" clId="{8069BDAB-48A2-499F-87E4-258D98A1C040}" dt="2024-10-11T06:43:27.696" v="1311" actId="2696"/>
        <pc:sldMkLst>
          <pc:docMk/>
          <pc:sldMk cId="1416258339" sldId="310"/>
        </pc:sldMkLst>
        <pc:picChg chg="add del">
          <ac:chgData name="" userId="3ff49fb45bb17c75" providerId="LiveId" clId="{8069BDAB-48A2-499F-87E4-258D98A1C040}" dt="2024-10-11T06:43:10.753" v="1307"/>
          <ac:picMkLst>
            <pc:docMk/>
            <pc:sldMk cId="1416258339" sldId="310"/>
            <ac:picMk id="12290" creationId="{2CF12F7F-2EB7-4836-AF24-90DE09B9AEAD}"/>
          </ac:picMkLst>
        </pc:picChg>
      </pc:sldChg>
      <pc:sldChg chg="addSp modSp add">
        <pc:chgData name="" userId="3ff49fb45bb17c75" providerId="LiveId" clId="{8069BDAB-48A2-499F-87E4-258D98A1C040}" dt="2024-10-11T06:44:10.819" v="1317" actId="1076"/>
        <pc:sldMkLst>
          <pc:docMk/>
          <pc:sldMk cId="3545591472" sldId="311"/>
        </pc:sldMkLst>
        <pc:spChg chg="add mod">
          <ac:chgData name="" userId="3ff49fb45bb17c75" providerId="LiveId" clId="{8069BDAB-48A2-499F-87E4-258D98A1C040}" dt="2024-10-11T06:43:34.771" v="1313" actId="1076"/>
          <ac:spMkLst>
            <pc:docMk/>
            <pc:sldMk cId="3545591472" sldId="311"/>
            <ac:spMk id="2" creationId="{A8790E8C-249B-43C4-BEBB-DB3FF7585A87}"/>
          </ac:spMkLst>
        </pc:spChg>
        <pc:picChg chg="add mod">
          <ac:chgData name="" userId="3ff49fb45bb17c75" providerId="LiveId" clId="{8069BDAB-48A2-499F-87E4-258D98A1C040}" dt="2024-10-11T06:44:10.819" v="1317" actId="1076"/>
          <ac:picMkLst>
            <pc:docMk/>
            <pc:sldMk cId="3545591472" sldId="311"/>
            <ac:picMk id="3" creationId="{33969FD0-F2FD-4055-BE8D-57BB19214319}"/>
          </ac:picMkLst>
        </pc:picChg>
      </pc:sldChg>
      <pc:sldChg chg="add del">
        <pc:chgData name="" userId="3ff49fb45bb17c75" providerId="LiveId" clId="{8069BDAB-48A2-499F-87E4-258D98A1C040}" dt="2024-10-11T06:44:16.362" v="1318" actId="2696"/>
        <pc:sldMkLst>
          <pc:docMk/>
          <pc:sldMk cId="111294686" sldId="31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2552" y="3192907"/>
            <a:ext cx="15555595" cy="2162937"/>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745105" y="5767832"/>
            <a:ext cx="12810490" cy="257492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10/11/2024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900" b="1" i="0">
                <a:solidFill>
                  <a:schemeClr val="bg1"/>
                </a:solidFill>
                <a:latin typeface="Cambria"/>
                <a:cs typeface="Cambria"/>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10/11/2024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900" b="1" i="0">
                <a:solidFill>
                  <a:schemeClr val="bg1"/>
                </a:solidFill>
                <a:latin typeface="Cambria"/>
                <a:cs typeface="Cambria"/>
              </a:defRPr>
            </a:lvl1pPr>
          </a:lstStyle>
          <a:p>
            <a:endParaRPr/>
          </a:p>
        </p:txBody>
      </p:sp>
      <p:sp>
        <p:nvSpPr>
          <p:cNvPr id="3" name="Holder 3"/>
          <p:cNvSpPr>
            <a:spLocks noGrp="1"/>
          </p:cNvSpPr>
          <p:nvPr>
            <p:ph sz="half" idx="2"/>
          </p:nvPr>
        </p:nvSpPr>
        <p:spPr>
          <a:xfrm>
            <a:off x="915035" y="2368931"/>
            <a:ext cx="7960804" cy="6797802"/>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24860" y="2368931"/>
            <a:ext cx="7960804" cy="6797802"/>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10/11/2024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900" b="1" i="0">
                <a:solidFill>
                  <a:schemeClr val="bg1"/>
                </a:solidFill>
                <a:latin typeface="Cambria"/>
                <a:cs typeface="Cambri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10/11/2024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7800594" y="0"/>
            <a:ext cx="10488295" cy="10287000"/>
          </a:xfrm>
          <a:custGeom>
            <a:avLst/>
            <a:gdLst/>
            <a:ahLst/>
            <a:cxnLst/>
            <a:rect l="l" t="t" r="r" b="b"/>
            <a:pathLst>
              <a:path w="10488294" h="10287000">
                <a:moveTo>
                  <a:pt x="10487914" y="0"/>
                </a:moveTo>
                <a:lnTo>
                  <a:pt x="0" y="0"/>
                </a:lnTo>
                <a:lnTo>
                  <a:pt x="0" y="10287000"/>
                </a:lnTo>
                <a:lnTo>
                  <a:pt x="10487914" y="10287000"/>
                </a:lnTo>
                <a:lnTo>
                  <a:pt x="10487914" y="0"/>
                </a:lnTo>
                <a:close/>
              </a:path>
            </a:pathLst>
          </a:custGeom>
          <a:solidFill>
            <a:srgbClr val="000000"/>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9899031" y="1880311"/>
            <a:ext cx="676275" cy="660400"/>
          </a:xfrm>
          <a:prstGeom prst="rect">
            <a:avLst/>
          </a:prstGeom>
        </p:spPr>
      </p:pic>
      <p:pic>
        <p:nvPicPr>
          <p:cNvPr id="18" name="bg object 18"/>
          <p:cNvPicPr/>
          <p:nvPr/>
        </p:nvPicPr>
        <p:blipFill>
          <a:blip r:embed="rId2" cstate="print"/>
          <a:stretch>
            <a:fillRect/>
          </a:stretch>
        </p:blipFill>
        <p:spPr>
          <a:xfrm>
            <a:off x="9899032" y="1880311"/>
            <a:ext cx="676275" cy="66040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10/11/2024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561948" y="2036451"/>
            <a:ext cx="15176803" cy="772794"/>
          </a:xfrm>
          <a:prstGeom prst="rect">
            <a:avLst/>
          </a:prstGeom>
        </p:spPr>
        <p:txBody>
          <a:bodyPr wrap="square" lIns="0" tIns="0" rIns="0" bIns="0">
            <a:spAutoFit/>
          </a:bodyPr>
          <a:lstStyle>
            <a:lvl1pPr>
              <a:defRPr sz="4900" b="1" i="0">
                <a:solidFill>
                  <a:schemeClr val="bg1"/>
                </a:solidFill>
                <a:latin typeface="Cambria"/>
                <a:cs typeface="Cambria"/>
              </a:defRPr>
            </a:lvl1pPr>
          </a:lstStyle>
          <a:p>
            <a:endParaRPr/>
          </a:p>
        </p:txBody>
      </p:sp>
      <p:sp>
        <p:nvSpPr>
          <p:cNvPr id="3" name="Holder 3"/>
          <p:cNvSpPr>
            <a:spLocks noGrp="1"/>
          </p:cNvSpPr>
          <p:nvPr>
            <p:ph type="body" idx="1"/>
          </p:nvPr>
        </p:nvSpPr>
        <p:spPr>
          <a:xfrm>
            <a:off x="1346708" y="3316961"/>
            <a:ext cx="15607283" cy="222567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222238" y="9578721"/>
            <a:ext cx="5856224" cy="51498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5035" y="9578721"/>
            <a:ext cx="4209161" cy="51498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10/11/2024</a:t>
            </a:fld>
            <a:endParaRPr lang="en-US"/>
          </a:p>
        </p:txBody>
      </p:sp>
      <p:sp>
        <p:nvSpPr>
          <p:cNvPr id="6" name="Holder 6"/>
          <p:cNvSpPr>
            <a:spLocks noGrp="1"/>
          </p:cNvSpPr>
          <p:nvPr>
            <p:ph type="sldNum" sz="quarter" idx="7"/>
          </p:nvPr>
        </p:nvSpPr>
        <p:spPr>
          <a:xfrm>
            <a:off x="13176505" y="9578721"/>
            <a:ext cx="4209161" cy="51498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334998" y="1143001"/>
            <a:ext cx="5122075" cy="8000996"/>
          </a:xfrm>
          <a:prstGeom prst="rect">
            <a:avLst/>
          </a:prstGeom>
        </p:spPr>
      </p:pic>
      <p:sp>
        <p:nvSpPr>
          <p:cNvPr id="4" name="Rectangle 3"/>
          <p:cNvSpPr/>
          <p:nvPr/>
        </p:nvSpPr>
        <p:spPr>
          <a:xfrm>
            <a:off x="9531350" y="1143001"/>
            <a:ext cx="1371600" cy="187324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object 2"/>
          <p:cNvSpPr txBox="1"/>
          <p:nvPr/>
        </p:nvSpPr>
        <p:spPr>
          <a:xfrm>
            <a:off x="9074150" y="2079625"/>
            <a:ext cx="8009890" cy="4631396"/>
          </a:xfrm>
          <a:prstGeom prst="rect">
            <a:avLst/>
          </a:prstGeom>
        </p:spPr>
        <p:txBody>
          <a:bodyPr vert="horz" wrap="square" lIns="0" tIns="14605" rIns="0" bIns="0" rtlCol="0">
            <a:spAutoFit/>
          </a:bodyPr>
          <a:lstStyle/>
          <a:p>
            <a:pPr marL="12065" marR="5080" algn="ctr">
              <a:lnSpc>
                <a:spcPct val="100200"/>
              </a:lnSpc>
              <a:spcBef>
                <a:spcPts val="115"/>
              </a:spcBef>
              <a:tabLst>
                <a:tab pos="1503680" algn="l"/>
              </a:tabLst>
            </a:pPr>
            <a:r>
              <a:rPr sz="10000" b="1" spc="-80" dirty="0">
                <a:solidFill>
                  <a:srgbClr val="FFFFFF"/>
                </a:solidFill>
                <a:latin typeface="Times New Roman" panose="02020603050405020304" pitchFamily="18" charset="0"/>
                <a:cs typeface="Times New Roman" panose="02020603050405020304" pitchFamily="18" charset="0"/>
              </a:rPr>
              <a:t> </a:t>
            </a:r>
            <a:r>
              <a:rPr sz="10000" b="1" spc="-2185" dirty="0">
                <a:solidFill>
                  <a:srgbClr val="FFFFFF"/>
                </a:solidFill>
                <a:latin typeface="Times New Roman" panose="02020603050405020304" pitchFamily="18" charset="0"/>
                <a:cs typeface="Times New Roman" panose="02020603050405020304" pitchFamily="18" charset="0"/>
              </a:rPr>
              <a:t> </a:t>
            </a:r>
            <a:r>
              <a:rPr sz="10000" b="1" spc="265" dirty="0">
                <a:solidFill>
                  <a:srgbClr val="FFFFFF"/>
                </a:solidFill>
                <a:latin typeface="Times New Roman" panose="02020603050405020304" pitchFamily="18" charset="0"/>
                <a:cs typeface="Times New Roman" panose="02020603050405020304" pitchFamily="18" charset="0"/>
              </a:rPr>
              <a:t>Cell: </a:t>
            </a:r>
            <a:r>
              <a:rPr sz="10000" b="1" spc="40" dirty="0">
                <a:solidFill>
                  <a:srgbClr val="FFFFFF"/>
                </a:solidFill>
                <a:latin typeface="Times New Roman" panose="02020603050405020304" pitchFamily="18" charset="0"/>
                <a:cs typeface="Times New Roman" panose="02020603050405020304" pitchFamily="18" charset="0"/>
              </a:rPr>
              <a:t>The </a:t>
            </a:r>
            <a:r>
              <a:rPr sz="10000" b="1" spc="45" dirty="0">
                <a:solidFill>
                  <a:srgbClr val="FFFFFF"/>
                </a:solidFill>
                <a:latin typeface="Times New Roman" panose="02020603050405020304" pitchFamily="18" charset="0"/>
                <a:cs typeface="Times New Roman" panose="02020603050405020304" pitchFamily="18" charset="0"/>
              </a:rPr>
              <a:t> </a:t>
            </a:r>
            <a:r>
              <a:rPr sz="10000" b="1" spc="25" dirty="0">
                <a:solidFill>
                  <a:srgbClr val="FFFFFF"/>
                </a:solidFill>
                <a:latin typeface="Times New Roman" panose="02020603050405020304" pitchFamily="18" charset="0"/>
                <a:cs typeface="Times New Roman" panose="02020603050405020304" pitchFamily="18" charset="0"/>
              </a:rPr>
              <a:t>Fundamental </a:t>
            </a:r>
            <a:r>
              <a:rPr sz="10000" b="1" spc="-2190" dirty="0">
                <a:solidFill>
                  <a:srgbClr val="FFFFFF"/>
                </a:solidFill>
                <a:latin typeface="Times New Roman" panose="02020603050405020304" pitchFamily="18" charset="0"/>
                <a:cs typeface="Times New Roman" panose="02020603050405020304" pitchFamily="18" charset="0"/>
              </a:rPr>
              <a:t> </a:t>
            </a:r>
            <a:r>
              <a:rPr sz="10000" b="1" spc="-5" dirty="0">
                <a:solidFill>
                  <a:srgbClr val="FFFFFF"/>
                </a:solidFill>
                <a:latin typeface="Times New Roman" panose="02020603050405020304" pitchFamily="18" charset="0"/>
                <a:cs typeface="Times New Roman" panose="02020603050405020304" pitchFamily="18" charset="0"/>
              </a:rPr>
              <a:t>Unit</a:t>
            </a:r>
            <a:r>
              <a:rPr sz="10000" b="1" spc="55" dirty="0">
                <a:solidFill>
                  <a:srgbClr val="FFFFFF"/>
                </a:solidFill>
                <a:latin typeface="Times New Roman" panose="02020603050405020304" pitchFamily="18" charset="0"/>
                <a:cs typeface="Times New Roman" panose="02020603050405020304" pitchFamily="18" charset="0"/>
              </a:rPr>
              <a:t> </a:t>
            </a:r>
            <a:r>
              <a:rPr sz="10000" b="1" spc="120" dirty="0">
                <a:solidFill>
                  <a:srgbClr val="FFFFFF"/>
                </a:solidFill>
                <a:latin typeface="Times New Roman" panose="02020603050405020304" pitchFamily="18" charset="0"/>
                <a:cs typeface="Times New Roman" panose="02020603050405020304" pitchFamily="18" charset="0"/>
              </a:rPr>
              <a:t>of</a:t>
            </a:r>
            <a:r>
              <a:rPr sz="10000" b="1" spc="125" dirty="0">
                <a:solidFill>
                  <a:srgbClr val="FFFFFF"/>
                </a:solidFill>
                <a:latin typeface="Times New Roman" panose="02020603050405020304" pitchFamily="18" charset="0"/>
                <a:cs typeface="Times New Roman" panose="02020603050405020304" pitchFamily="18" charset="0"/>
              </a:rPr>
              <a:t> </a:t>
            </a:r>
            <a:r>
              <a:rPr sz="10000" b="1" spc="114" dirty="0">
                <a:solidFill>
                  <a:srgbClr val="FFFFFF"/>
                </a:solidFill>
                <a:latin typeface="Times New Roman" panose="02020603050405020304" pitchFamily="18" charset="0"/>
                <a:cs typeface="Times New Roman" panose="02020603050405020304" pitchFamily="18" charset="0"/>
              </a:rPr>
              <a:t>Life</a:t>
            </a:r>
            <a:endParaRPr sz="10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9750" y="501650"/>
            <a:ext cx="6225540" cy="802640"/>
          </a:xfrm>
          <a:prstGeom prst="rect">
            <a:avLst/>
          </a:prstGeom>
        </p:spPr>
        <p:txBody>
          <a:bodyPr vert="horz" wrap="square" lIns="0" tIns="12700" rIns="0" bIns="0" rtlCol="0">
            <a:spAutoFit/>
          </a:bodyPr>
          <a:lstStyle/>
          <a:p>
            <a:pPr marL="12700">
              <a:lnSpc>
                <a:spcPct val="100000"/>
              </a:lnSpc>
              <a:spcBef>
                <a:spcPts val="100"/>
              </a:spcBef>
            </a:pPr>
            <a:r>
              <a:rPr sz="5100" spc="15" dirty="0">
                <a:solidFill>
                  <a:srgbClr val="000000"/>
                </a:solidFill>
                <a:latin typeface="Times New Roman" panose="02020603050405020304" pitchFamily="18" charset="0"/>
                <a:cs typeface="Times New Roman" panose="02020603050405020304" pitchFamily="18" charset="0"/>
              </a:rPr>
              <a:t>Introduction</a:t>
            </a:r>
            <a:r>
              <a:rPr sz="5100" spc="-30" dirty="0">
                <a:solidFill>
                  <a:srgbClr val="000000"/>
                </a:solidFill>
                <a:latin typeface="Times New Roman" panose="02020603050405020304" pitchFamily="18" charset="0"/>
                <a:cs typeface="Times New Roman" panose="02020603050405020304" pitchFamily="18" charset="0"/>
              </a:rPr>
              <a:t> </a:t>
            </a:r>
            <a:r>
              <a:rPr sz="5100" spc="-60" dirty="0">
                <a:solidFill>
                  <a:srgbClr val="000000"/>
                </a:solidFill>
                <a:latin typeface="Times New Roman" panose="02020603050405020304" pitchFamily="18" charset="0"/>
                <a:cs typeface="Times New Roman" panose="02020603050405020304" pitchFamily="18" charset="0"/>
              </a:rPr>
              <a:t>to</a:t>
            </a:r>
            <a:r>
              <a:rPr sz="5100" spc="40" dirty="0">
                <a:solidFill>
                  <a:srgbClr val="000000"/>
                </a:solidFill>
                <a:latin typeface="Times New Roman" panose="02020603050405020304" pitchFamily="18" charset="0"/>
                <a:cs typeface="Times New Roman" panose="02020603050405020304" pitchFamily="18" charset="0"/>
              </a:rPr>
              <a:t> </a:t>
            </a:r>
            <a:r>
              <a:rPr sz="5100" spc="120" dirty="0">
                <a:solidFill>
                  <a:srgbClr val="000000"/>
                </a:solidFill>
                <a:latin typeface="Times New Roman" panose="02020603050405020304" pitchFamily="18" charset="0"/>
                <a:cs typeface="Times New Roman" panose="02020603050405020304" pitchFamily="18" charset="0"/>
              </a:rPr>
              <a:t>Cells</a:t>
            </a:r>
            <a:endParaRPr sz="5100" dirty="0">
              <a:latin typeface="Times New Roman" panose="02020603050405020304" pitchFamily="18" charset="0"/>
              <a:cs typeface="Times New Roman" panose="02020603050405020304" pitchFamily="18" charset="0"/>
            </a:endParaRPr>
          </a:p>
        </p:txBody>
      </p:sp>
      <p:sp>
        <p:nvSpPr>
          <p:cNvPr id="4" name="object 4"/>
          <p:cNvSpPr txBox="1"/>
          <p:nvPr/>
        </p:nvSpPr>
        <p:spPr>
          <a:xfrm>
            <a:off x="539750" y="1949450"/>
            <a:ext cx="8382000" cy="7218002"/>
          </a:xfrm>
          <a:prstGeom prst="rect">
            <a:avLst/>
          </a:prstGeom>
        </p:spPr>
        <p:txBody>
          <a:bodyPr vert="horz" wrap="square" lIns="0" tIns="9525" rIns="0" bIns="0" rtlCol="0">
            <a:spAutoFit/>
          </a:bodyPr>
          <a:lstStyle/>
          <a:p>
            <a:pPr marL="12700" marR="5080" indent="92075" algn="just">
              <a:lnSpc>
                <a:spcPct val="118000"/>
              </a:lnSpc>
              <a:spcBef>
                <a:spcPts val="75"/>
              </a:spcBef>
            </a:pPr>
            <a:r>
              <a:rPr lang="en-IN" sz="2800" dirty="0">
                <a:latin typeface="Times New Roman" panose="02020603050405020304" pitchFamily="18" charset="0"/>
                <a:cs typeface="Times New Roman" panose="02020603050405020304" pitchFamily="18" charset="0"/>
              </a:rPr>
              <a:t>The cell is often referred to as the "unit of life" because it is the smallest structural and functional unit of an organism. Cells are the building blocks of all living things, from the simplest bacteria to complex plants and animals. </a:t>
            </a:r>
            <a:r>
              <a:rPr sz="2800" spc="5" dirty="0">
                <a:latin typeface="Times New Roman" panose="02020603050405020304" pitchFamily="18" charset="0"/>
                <a:cs typeface="Times New Roman" panose="02020603050405020304" pitchFamily="18" charset="0"/>
              </a:rPr>
              <a:t>C</a:t>
            </a:r>
            <a:r>
              <a:rPr sz="2800" spc="-15" dirty="0">
                <a:latin typeface="Times New Roman" panose="02020603050405020304" pitchFamily="18" charset="0"/>
                <a:cs typeface="Times New Roman" panose="02020603050405020304" pitchFamily="18" charset="0"/>
              </a:rPr>
              <a:t>ells</a:t>
            </a:r>
            <a:r>
              <a:rPr sz="2800" spc="-215" dirty="0">
                <a:latin typeface="Times New Roman" panose="02020603050405020304" pitchFamily="18" charset="0"/>
                <a:cs typeface="Times New Roman" panose="02020603050405020304" pitchFamily="18" charset="0"/>
              </a:rPr>
              <a:t> </a:t>
            </a:r>
            <a:r>
              <a:rPr sz="2800" spc="-40" dirty="0">
                <a:latin typeface="Times New Roman" panose="02020603050405020304" pitchFamily="18" charset="0"/>
                <a:cs typeface="Times New Roman" panose="02020603050405020304" pitchFamily="18" charset="0"/>
              </a:rPr>
              <a:t>a</a:t>
            </a:r>
            <a:r>
              <a:rPr sz="2800" spc="-65" dirty="0">
                <a:latin typeface="Times New Roman" panose="02020603050405020304" pitchFamily="18" charset="0"/>
                <a:cs typeface="Times New Roman" panose="02020603050405020304" pitchFamily="18" charset="0"/>
              </a:rPr>
              <a:t>r</a:t>
            </a:r>
            <a:r>
              <a:rPr sz="2800" spc="35" dirty="0">
                <a:latin typeface="Times New Roman" panose="02020603050405020304" pitchFamily="18" charset="0"/>
                <a:cs typeface="Times New Roman" panose="02020603050405020304" pitchFamily="18" charset="0"/>
              </a:rPr>
              <a:t>e</a:t>
            </a:r>
            <a:r>
              <a:rPr sz="2800" spc="-215" dirty="0">
                <a:latin typeface="Times New Roman" panose="02020603050405020304" pitchFamily="18" charset="0"/>
                <a:cs typeface="Times New Roman" panose="02020603050405020304" pitchFamily="18" charset="0"/>
              </a:rPr>
              <a:t> </a:t>
            </a:r>
            <a:r>
              <a:rPr sz="2800" spc="65" dirty="0">
                <a:latin typeface="Times New Roman" panose="02020603050405020304" pitchFamily="18" charset="0"/>
                <a:cs typeface="Times New Roman" panose="02020603050405020304" pitchFamily="18" charset="0"/>
              </a:rPr>
              <a:t>the</a:t>
            </a:r>
            <a:r>
              <a:rPr sz="2800" spc="-215" dirty="0">
                <a:latin typeface="Times New Roman" panose="02020603050405020304" pitchFamily="18" charset="0"/>
                <a:cs typeface="Times New Roman" panose="02020603050405020304" pitchFamily="18" charset="0"/>
              </a:rPr>
              <a:t> </a:t>
            </a:r>
            <a:r>
              <a:rPr sz="2800" spc="140" dirty="0">
                <a:latin typeface="Times New Roman" panose="02020603050405020304" pitchFamily="18" charset="0"/>
                <a:cs typeface="Times New Roman" panose="02020603050405020304" pitchFamily="18" charset="0"/>
              </a:rPr>
              <a:t>b</a:t>
            </a:r>
            <a:r>
              <a:rPr sz="2800" spc="5" dirty="0">
                <a:latin typeface="Times New Roman" panose="02020603050405020304" pitchFamily="18" charset="0"/>
                <a:cs typeface="Times New Roman" panose="02020603050405020304" pitchFamily="18" charset="0"/>
              </a:rPr>
              <a:t>asic</a:t>
            </a:r>
            <a:r>
              <a:rPr sz="2800" spc="-215" dirty="0">
                <a:latin typeface="Times New Roman" panose="02020603050405020304" pitchFamily="18" charset="0"/>
                <a:cs typeface="Times New Roman" panose="02020603050405020304" pitchFamily="18" charset="0"/>
              </a:rPr>
              <a:t> </a:t>
            </a:r>
            <a:r>
              <a:rPr sz="2800" spc="85" dirty="0">
                <a:latin typeface="Times New Roman" panose="02020603050405020304" pitchFamily="18" charset="0"/>
                <a:cs typeface="Times New Roman" panose="02020603050405020304" pitchFamily="18" charset="0"/>
              </a:rPr>
              <a:t>building</a:t>
            </a:r>
            <a:r>
              <a:rPr sz="2800" spc="-215" dirty="0">
                <a:latin typeface="Times New Roman" panose="02020603050405020304" pitchFamily="18" charset="0"/>
                <a:cs typeface="Times New Roman" panose="02020603050405020304" pitchFamily="18" charset="0"/>
              </a:rPr>
              <a:t> </a:t>
            </a:r>
            <a:r>
              <a:rPr sz="2800" spc="80" dirty="0">
                <a:latin typeface="Times New Roman" panose="02020603050405020304" pitchFamily="18" charset="0"/>
                <a:cs typeface="Times New Roman" panose="02020603050405020304" pitchFamily="18" charset="0"/>
              </a:rPr>
              <a:t>blo</a:t>
            </a:r>
            <a:r>
              <a:rPr sz="2800" spc="60" dirty="0">
                <a:latin typeface="Times New Roman" panose="02020603050405020304" pitchFamily="18" charset="0"/>
                <a:cs typeface="Times New Roman" panose="02020603050405020304" pitchFamily="18" charset="0"/>
              </a:rPr>
              <a:t>c</a:t>
            </a:r>
            <a:r>
              <a:rPr sz="2800" spc="-5" dirty="0">
                <a:latin typeface="Times New Roman" panose="02020603050405020304" pitchFamily="18" charset="0"/>
                <a:cs typeface="Times New Roman" panose="02020603050405020304" pitchFamily="18" charset="0"/>
              </a:rPr>
              <a:t>k</a:t>
            </a:r>
            <a:r>
              <a:rPr sz="2800" spc="-70" dirty="0">
                <a:latin typeface="Times New Roman" panose="02020603050405020304" pitchFamily="18" charset="0"/>
                <a:cs typeface="Times New Roman" panose="02020603050405020304" pitchFamily="18" charset="0"/>
              </a:rPr>
              <a:t>s</a:t>
            </a:r>
            <a:r>
              <a:rPr sz="2800" spc="-215" dirty="0">
                <a:latin typeface="Times New Roman" panose="02020603050405020304" pitchFamily="18" charset="0"/>
                <a:cs typeface="Times New Roman" panose="02020603050405020304" pitchFamily="18" charset="0"/>
              </a:rPr>
              <a:t> </a:t>
            </a:r>
            <a:r>
              <a:rPr sz="2800" spc="20" dirty="0">
                <a:latin typeface="Times New Roman" panose="02020603050405020304" pitchFamily="18" charset="0"/>
                <a:cs typeface="Times New Roman" panose="02020603050405020304" pitchFamily="18" charset="0"/>
              </a:rPr>
              <a:t>of</a:t>
            </a:r>
            <a:r>
              <a:rPr sz="2800" spc="-215" dirty="0">
                <a:latin typeface="Times New Roman" panose="02020603050405020304" pitchFamily="18" charset="0"/>
                <a:cs typeface="Times New Roman" panose="02020603050405020304" pitchFamily="18" charset="0"/>
              </a:rPr>
              <a:t> </a:t>
            </a:r>
            <a:r>
              <a:rPr sz="2800" spc="-10" dirty="0">
                <a:latin typeface="Times New Roman" panose="02020603050405020304" pitchFamily="18" charset="0"/>
                <a:cs typeface="Times New Roman" panose="02020603050405020304" pitchFamily="18" charset="0"/>
              </a:rPr>
              <a:t>all </a:t>
            </a:r>
            <a:r>
              <a:rPr sz="2800" spc="25" dirty="0">
                <a:latin typeface="Times New Roman" panose="02020603050405020304" pitchFamily="18" charset="0"/>
                <a:cs typeface="Times New Roman" panose="02020603050405020304" pitchFamily="18" charset="0"/>
              </a:rPr>
              <a:t>living</a:t>
            </a:r>
            <a:r>
              <a:rPr sz="2800" spc="-215" dirty="0">
                <a:latin typeface="Times New Roman" panose="02020603050405020304" pitchFamily="18" charset="0"/>
                <a:cs typeface="Times New Roman" panose="02020603050405020304" pitchFamily="18" charset="0"/>
              </a:rPr>
              <a:t> </a:t>
            </a:r>
            <a:r>
              <a:rPr sz="2800" spc="-5" dirty="0">
                <a:latin typeface="Times New Roman" panose="02020603050405020304" pitchFamily="18" charset="0"/>
                <a:cs typeface="Times New Roman" panose="02020603050405020304" pitchFamily="18" charset="0"/>
              </a:rPr>
              <a:t>organisms.</a:t>
            </a:r>
            <a:endParaRPr lang="en-US" sz="2800" spc="-5" dirty="0">
              <a:latin typeface="Times New Roman" panose="02020603050405020304" pitchFamily="18" charset="0"/>
              <a:cs typeface="Times New Roman" panose="02020603050405020304" pitchFamily="18" charset="0"/>
            </a:endParaRPr>
          </a:p>
          <a:p>
            <a:pPr marL="12700" marR="5080" indent="92075" algn="just">
              <a:lnSpc>
                <a:spcPct val="118000"/>
              </a:lnSpc>
              <a:spcBef>
                <a:spcPts val="75"/>
              </a:spcBef>
            </a:pPr>
            <a:endParaRPr lang="en-US" sz="2800" spc="-5" dirty="0">
              <a:latin typeface="Times New Roman" panose="02020603050405020304" pitchFamily="18" charset="0"/>
              <a:cs typeface="Times New Roman" panose="02020603050405020304" pitchFamily="18" charset="0"/>
            </a:endParaRPr>
          </a:p>
          <a:p>
            <a:pPr marL="12700" marR="5080" indent="92075" algn="just">
              <a:lnSpc>
                <a:spcPct val="118000"/>
              </a:lnSpc>
              <a:spcBef>
                <a:spcPts val="75"/>
              </a:spcBef>
            </a:pPr>
            <a:r>
              <a:rPr lang="en-US" sz="2800" spc="-5" dirty="0">
                <a:latin typeface="Times New Roman" panose="02020603050405020304" pitchFamily="18" charset="0"/>
                <a:cs typeface="Times New Roman" panose="02020603050405020304" pitchFamily="18" charset="0"/>
              </a:rPr>
              <a:t>Organism can be of two type: </a:t>
            </a:r>
          </a:p>
          <a:p>
            <a:pPr marL="527050" marR="5080" indent="-514350" algn="just">
              <a:lnSpc>
                <a:spcPct val="118000"/>
              </a:lnSpc>
              <a:spcBef>
                <a:spcPts val="75"/>
              </a:spcBef>
              <a:buAutoNum type="arabicPeriod"/>
            </a:pPr>
            <a:r>
              <a:rPr lang="en-US" sz="2800" spc="-5" dirty="0">
                <a:latin typeface="Times New Roman" panose="02020603050405020304" pitchFamily="18" charset="0"/>
                <a:cs typeface="Times New Roman" panose="02020603050405020304" pitchFamily="18" charset="0"/>
              </a:rPr>
              <a:t>Unicellular – Organisms composed of only single cell. Example: Amoeba, Euglena etc.  </a:t>
            </a:r>
          </a:p>
          <a:p>
            <a:pPr marL="527050" marR="5080" indent="-514350" algn="just">
              <a:lnSpc>
                <a:spcPct val="118000"/>
              </a:lnSpc>
              <a:spcBef>
                <a:spcPts val="75"/>
              </a:spcBef>
              <a:buAutoNum type="arabicPeriod"/>
            </a:pPr>
            <a:r>
              <a:rPr lang="en-US" sz="2800" spc="-5" dirty="0">
                <a:latin typeface="Times New Roman" panose="02020603050405020304" pitchFamily="18" charset="0"/>
                <a:cs typeface="Times New Roman" panose="02020603050405020304" pitchFamily="18" charset="0"/>
              </a:rPr>
              <a:t>Multicellular – Organisms composed of many cells. Example: Humans, Animas etc. </a:t>
            </a:r>
          </a:p>
          <a:p>
            <a:pPr marL="12700" marR="5080" algn="just">
              <a:lnSpc>
                <a:spcPct val="118000"/>
              </a:lnSpc>
              <a:spcBef>
                <a:spcPts val="75"/>
              </a:spcBef>
            </a:pPr>
            <a:endParaRPr lang="en-US" sz="2800" spc="-5" dirty="0">
              <a:latin typeface="Times New Roman" panose="02020603050405020304" pitchFamily="18" charset="0"/>
              <a:cs typeface="Times New Roman" panose="02020603050405020304" pitchFamily="18" charset="0"/>
            </a:endParaRPr>
          </a:p>
          <a:p>
            <a:pPr marL="12700" marR="5080" algn="just">
              <a:lnSpc>
                <a:spcPct val="118000"/>
              </a:lnSpc>
              <a:spcBef>
                <a:spcPts val="75"/>
              </a:spcBef>
            </a:pPr>
            <a:r>
              <a:rPr lang="en-US" sz="2800" spc="-5" dirty="0">
                <a:latin typeface="Times New Roman" panose="02020603050405020304" pitchFamily="18" charset="0"/>
                <a:cs typeface="Times New Roman" panose="02020603050405020304" pitchFamily="18" charset="0"/>
              </a:rPr>
              <a:t>The first living cell was  seen by Anton Von Leeuwenhoek  </a:t>
            </a:r>
          </a:p>
          <a:p>
            <a:pPr marL="12700" marR="5080" algn="just">
              <a:lnSpc>
                <a:spcPct val="118000"/>
              </a:lnSpc>
              <a:spcBef>
                <a:spcPts val="75"/>
              </a:spcBef>
            </a:pPr>
            <a:r>
              <a:rPr lang="en-US" sz="2800" spc="-5" dirty="0">
                <a:latin typeface="Times New Roman" panose="02020603050405020304" pitchFamily="18" charset="0"/>
                <a:cs typeface="Times New Roman" panose="02020603050405020304" pitchFamily="18" charset="0"/>
              </a:rPr>
              <a:t>Robert Brown later discovered nucleus.  </a:t>
            </a:r>
            <a:endParaRPr sz="2800" dirty="0">
              <a:latin typeface="Times New Roman" panose="02020603050405020304" pitchFamily="18" charset="0"/>
              <a:cs typeface="Times New Roman" panose="02020603050405020304" pitchFamily="18" charset="0"/>
            </a:endParaRPr>
          </a:p>
        </p:txBody>
      </p:sp>
      <p:pic>
        <p:nvPicPr>
          <p:cNvPr id="5" name="object 5"/>
          <p:cNvPicPr/>
          <p:nvPr/>
        </p:nvPicPr>
        <p:blipFill>
          <a:blip r:embed="rId2" cstate="print"/>
          <a:stretch>
            <a:fillRect/>
          </a:stretch>
        </p:blipFill>
        <p:spPr>
          <a:xfrm>
            <a:off x="9144000" y="1"/>
            <a:ext cx="9143847" cy="1028684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8124825" cy="10286998"/>
          </a:xfrm>
          <a:prstGeom prst="rect">
            <a:avLst/>
          </a:prstGeom>
        </p:spPr>
      </p:pic>
      <p:sp>
        <p:nvSpPr>
          <p:cNvPr id="3" name="object 3"/>
          <p:cNvSpPr txBox="1">
            <a:spLocks noGrp="1"/>
          </p:cNvSpPr>
          <p:nvPr>
            <p:ph type="title"/>
          </p:nvPr>
        </p:nvSpPr>
        <p:spPr>
          <a:xfrm>
            <a:off x="8877998" y="1035050"/>
            <a:ext cx="8648700" cy="1134285"/>
          </a:xfrm>
          <a:prstGeom prst="rect">
            <a:avLst/>
          </a:prstGeom>
          <a:solidFill>
            <a:srgbClr val="000000"/>
          </a:solidFill>
        </p:spPr>
        <p:txBody>
          <a:bodyPr vert="horz" wrap="square" lIns="0" tIns="231775" rIns="0" bIns="0" rtlCol="0">
            <a:spAutoFit/>
          </a:bodyPr>
          <a:lstStyle/>
          <a:p>
            <a:pPr marR="28575" algn="ctr">
              <a:lnSpc>
                <a:spcPct val="100000"/>
              </a:lnSpc>
              <a:spcBef>
                <a:spcPts val="1825"/>
              </a:spcBef>
            </a:pPr>
            <a:r>
              <a:rPr lang="en-US" sz="5850" spc="-50" dirty="0">
                <a:latin typeface="Times New Roman" panose="02020603050405020304" pitchFamily="18" charset="0"/>
                <a:cs typeface="Times New Roman" panose="02020603050405020304" pitchFamily="18" charset="0"/>
              </a:rPr>
              <a:t>Function Of Cells </a:t>
            </a:r>
            <a:endParaRPr sz="5850" dirty="0">
              <a:latin typeface="Times New Roman" panose="02020603050405020304" pitchFamily="18" charset="0"/>
              <a:cs typeface="Times New Roman" panose="02020603050405020304" pitchFamily="18" charset="0"/>
            </a:endParaRPr>
          </a:p>
        </p:txBody>
      </p:sp>
      <p:sp>
        <p:nvSpPr>
          <p:cNvPr id="6" name="object 6"/>
          <p:cNvSpPr txBox="1"/>
          <p:nvPr/>
        </p:nvSpPr>
        <p:spPr>
          <a:xfrm>
            <a:off x="8877998" y="2787650"/>
            <a:ext cx="4836710" cy="4072269"/>
          </a:xfrm>
          <a:prstGeom prst="rect">
            <a:avLst/>
          </a:prstGeom>
        </p:spPr>
        <p:txBody>
          <a:bodyPr vert="horz" wrap="square" lIns="0" tIns="9525" rIns="0" bIns="0" rtlCol="0">
            <a:spAutoFit/>
          </a:bodyPr>
          <a:lstStyle/>
          <a:p>
            <a:pPr lvl="0"/>
            <a:r>
              <a:rPr lang="en-IN" sz="4400" b="1" dirty="0">
                <a:latin typeface="Times New Roman" panose="02020603050405020304" pitchFamily="18" charset="0"/>
                <a:cs typeface="Times New Roman" panose="02020603050405020304" pitchFamily="18" charset="0"/>
              </a:rPr>
              <a:t>Metabolism</a:t>
            </a:r>
          </a:p>
          <a:p>
            <a:pPr lvl="0"/>
            <a:r>
              <a:rPr lang="en-IN" sz="4400" b="1" dirty="0">
                <a:latin typeface="Times New Roman" panose="02020603050405020304" pitchFamily="18" charset="0"/>
                <a:cs typeface="Times New Roman" panose="02020603050405020304" pitchFamily="18" charset="0"/>
              </a:rPr>
              <a:t>Reproduction</a:t>
            </a:r>
            <a:endParaRPr lang="en-IN" sz="4400" dirty="0">
              <a:latin typeface="Times New Roman" panose="02020603050405020304" pitchFamily="18" charset="0"/>
              <a:cs typeface="Times New Roman" panose="02020603050405020304" pitchFamily="18" charset="0"/>
            </a:endParaRPr>
          </a:p>
          <a:p>
            <a:pPr lvl="0"/>
            <a:r>
              <a:rPr lang="en-IN" sz="4400" b="1" dirty="0">
                <a:latin typeface="Times New Roman" panose="02020603050405020304" pitchFamily="18" charset="0"/>
                <a:cs typeface="Times New Roman" panose="02020603050405020304" pitchFamily="18" charset="0"/>
              </a:rPr>
              <a:t>Homeostasis</a:t>
            </a:r>
          </a:p>
          <a:p>
            <a:pPr lvl="0"/>
            <a:r>
              <a:rPr lang="en-IN" sz="4400" b="1" dirty="0">
                <a:latin typeface="Times New Roman" panose="02020603050405020304" pitchFamily="18" charset="0"/>
                <a:cs typeface="Times New Roman" panose="02020603050405020304" pitchFamily="18" charset="0"/>
              </a:rPr>
              <a:t>Growth and Development</a:t>
            </a:r>
          </a:p>
          <a:p>
            <a:pPr lvl="0"/>
            <a:r>
              <a:rPr lang="en-IN" sz="4400" b="1" dirty="0">
                <a:latin typeface="Times New Roman" panose="02020603050405020304" pitchFamily="18" charset="0"/>
                <a:cs typeface="Times New Roman" panose="02020603050405020304" pitchFamily="18" charset="0"/>
              </a:rPr>
              <a:t>Response to Stimuli</a:t>
            </a:r>
            <a:endParaRPr sz="4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10287000"/>
            <a:chOff x="0" y="0"/>
            <a:chExt cx="9144000" cy="10287000"/>
          </a:xfrm>
        </p:grpSpPr>
        <p:sp>
          <p:nvSpPr>
            <p:cNvPr id="3" name="object 3"/>
            <p:cNvSpPr/>
            <p:nvPr/>
          </p:nvSpPr>
          <p:spPr>
            <a:xfrm>
              <a:off x="0" y="0"/>
              <a:ext cx="9144000" cy="10287000"/>
            </a:xfrm>
            <a:custGeom>
              <a:avLst/>
              <a:gdLst/>
              <a:ahLst/>
              <a:cxnLst/>
              <a:rect l="l" t="t" r="r" b="b"/>
              <a:pathLst>
                <a:path w="9144000" h="10287000">
                  <a:moveTo>
                    <a:pt x="0" y="10286997"/>
                  </a:moveTo>
                  <a:lnTo>
                    <a:pt x="9143999" y="10286997"/>
                  </a:lnTo>
                  <a:lnTo>
                    <a:pt x="9143999" y="0"/>
                  </a:lnTo>
                  <a:lnTo>
                    <a:pt x="0" y="0"/>
                  </a:lnTo>
                  <a:lnTo>
                    <a:pt x="0" y="10286997"/>
                  </a:lnTo>
                  <a:close/>
                </a:path>
              </a:pathLst>
            </a:custGeom>
            <a:solidFill>
              <a:srgbClr val="000000"/>
            </a:solidFill>
          </p:spPr>
          <p:txBody>
            <a:bodyPr wrap="square" lIns="0" tIns="0" rIns="0" bIns="0" rtlCol="0"/>
            <a:lstStyle/>
            <a:p>
              <a:endParaRPr/>
            </a:p>
          </p:txBody>
        </p:sp>
        <p:pic>
          <p:nvPicPr>
            <p:cNvPr id="4" name="object 4"/>
            <p:cNvPicPr/>
            <p:nvPr/>
          </p:nvPicPr>
          <p:blipFill>
            <a:blip r:embed="rId2" cstate="print"/>
            <a:stretch>
              <a:fillRect/>
            </a:stretch>
          </p:blipFill>
          <p:spPr>
            <a:xfrm>
              <a:off x="1334998" y="1142997"/>
              <a:ext cx="6467474" cy="8001000"/>
            </a:xfrm>
            <a:prstGeom prst="rect">
              <a:avLst/>
            </a:prstGeom>
          </p:spPr>
        </p:pic>
      </p:grpSp>
      <p:sp>
        <p:nvSpPr>
          <p:cNvPr id="5" name="object 5"/>
          <p:cNvSpPr txBox="1">
            <a:spLocks noGrp="1"/>
          </p:cNvSpPr>
          <p:nvPr>
            <p:ph type="title"/>
          </p:nvPr>
        </p:nvSpPr>
        <p:spPr>
          <a:xfrm>
            <a:off x="9988550" y="425450"/>
            <a:ext cx="7848600" cy="7584127"/>
          </a:xfrm>
          <a:prstGeom prst="rect">
            <a:avLst/>
          </a:prstGeom>
        </p:spPr>
        <p:txBody>
          <a:bodyPr vert="horz" wrap="square" lIns="0" tIns="12700" rIns="0" bIns="0" rtlCol="0">
            <a:spAutoFit/>
          </a:bodyPr>
          <a:lstStyle/>
          <a:p>
            <a:pPr marL="12700" algn="l">
              <a:lnSpc>
                <a:spcPct val="100000"/>
              </a:lnSpc>
              <a:spcBef>
                <a:spcPts val="100"/>
              </a:spcBef>
            </a:pPr>
            <a:r>
              <a:rPr lang="en-US" sz="6000" spc="-5" dirty="0">
                <a:solidFill>
                  <a:srgbClr val="000000"/>
                </a:solidFill>
                <a:latin typeface="Times New Roman" panose="02020603050405020304" pitchFamily="18" charset="0"/>
                <a:cs typeface="Times New Roman" panose="02020603050405020304" pitchFamily="18" charset="0"/>
              </a:rPr>
              <a:t>Cell Theory: </a:t>
            </a:r>
            <a:br>
              <a:rPr lang="en-US" sz="6000" spc="-5" dirty="0">
                <a:solidFill>
                  <a:srgbClr val="000000"/>
                </a:solidFill>
                <a:latin typeface="Times New Roman" panose="02020603050405020304" pitchFamily="18" charset="0"/>
                <a:cs typeface="Times New Roman" panose="02020603050405020304" pitchFamily="18" charset="0"/>
              </a:rPr>
            </a:br>
            <a:br>
              <a:rPr lang="en-US" sz="6000" spc="-5" dirty="0">
                <a:solidFill>
                  <a:srgbClr val="000000"/>
                </a:solidFill>
                <a:latin typeface="Times New Roman" panose="02020603050405020304" pitchFamily="18" charset="0"/>
                <a:cs typeface="Times New Roman" panose="02020603050405020304" pitchFamily="18" charset="0"/>
              </a:rPr>
            </a:br>
            <a:br>
              <a:rPr lang="en-US" sz="2000" spc="-5" dirty="0">
                <a:solidFill>
                  <a:srgbClr val="000000"/>
                </a:solidFill>
                <a:latin typeface="Times New Roman" panose="02020603050405020304" pitchFamily="18" charset="0"/>
                <a:cs typeface="Times New Roman" panose="02020603050405020304" pitchFamily="18" charset="0"/>
              </a:rPr>
            </a:br>
            <a:r>
              <a:rPr lang="en-US" sz="3200" b="0" spc="-5" dirty="0">
                <a:solidFill>
                  <a:srgbClr val="000000"/>
                </a:solidFill>
                <a:latin typeface="Times New Roman" panose="02020603050405020304" pitchFamily="18" charset="0"/>
                <a:cs typeface="Times New Roman" panose="02020603050405020304" pitchFamily="18" charset="0"/>
              </a:rPr>
              <a:t>The cell theory was given by Matthias </a:t>
            </a:r>
            <a:r>
              <a:rPr lang="en-US" sz="3200" b="0" spc="-5" dirty="0" err="1">
                <a:solidFill>
                  <a:srgbClr val="000000"/>
                </a:solidFill>
                <a:latin typeface="Times New Roman" panose="02020603050405020304" pitchFamily="18" charset="0"/>
                <a:cs typeface="Times New Roman" panose="02020603050405020304" pitchFamily="18" charset="0"/>
              </a:rPr>
              <a:t>Schleidon</a:t>
            </a:r>
            <a:r>
              <a:rPr lang="en-US" sz="3200" b="0" spc="-5" dirty="0">
                <a:solidFill>
                  <a:srgbClr val="000000"/>
                </a:solidFill>
                <a:latin typeface="Times New Roman" panose="02020603050405020304" pitchFamily="18" charset="0"/>
                <a:cs typeface="Times New Roman" panose="02020603050405020304" pitchFamily="18" charset="0"/>
              </a:rPr>
              <a:t>(1838) and </a:t>
            </a:r>
            <a:r>
              <a:rPr lang="en-US" sz="3200" b="0" spc="-5" dirty="0" err="1">
                <a:solidFill>
                  <a:srgbClr val="000000"/>
                </a:solidFill>
                <a:latin typeface="Times New Roman" panose="02020603050405020304" pitchFamily="18" charset="0"/>
                <a:cs typeface="Times New Roman" panose="02020603050405020304" pitchFamily="18" charset="0"/>
              </a:rPr>
              <a:t>and</a:t>
            </a:r>
            <a:r>
              <a:rPr lang="en-US" sz="3200" b="0" spc="-5" dirty="0">
                <a:solidFill>
                  <a:srgbClr val="000000"/>
                </a:solidFill>
                <a:latin typeface="Times New Roman" panose="02020603050405020304" pitchFamily="18" charset="0"/>
                <a:cs typeface="Times New Roman" panose="02020603050405020304" pitchFamily="18" charset="0"/>
              </a:rPr>
              <a:t> Theodore </a:t>
            </a:r>
            <a:r>
              <a:rPr lang="en-US" sz="3200" b="0" spc="-5" dirty="0" err="1">
                <a:solidFill>
                  <a:srgbClr val="000000"/>
                </a:solidFill>
                <a:latin typeface="Times New Roman" panose="02020603050405020304" pitchFamily="18" charset="0"/>
                <a:cs typeface="Times New Roman" panose="02020603050405020304" pitchFamily="18" charset="0"/>
              </a:rPr>
              <a:t>Schwaan</a:t>
            </a:r>
            <a:r>
              <a:rPr lang="en-US" sz="3200" b="0" spc="-5" dirty="0">
                <a:solidFill>
                  <a:srgbClr val="000000"/>
                </a:solidFill>
                <a:latin typeface="Times New Roman" panose="02020603050405020304" pitchFamily="18" charset="0"/>
                <a:cs typeface="Times New Roman" panose="02020603050405020304" pitchFamily="18" charset="0"/>
              </a:rPr>
              <a:t> (1839): </a:t>
            </a:r>
            <a:br>
              <a:rPr lang="en-US" sz="3200" b="0" spc="-5" dirty="0">
                <a:solidFill>
                  <a:srgbClr val="000000"/>
                </a:solidFill>
                <a:latin typeface="Times New Roman" panose="02020603050405020304" pitchFamily="18" charset="0"/>
                <a:cs typeface="Times New Roman" panose="02020603050405020304" pitchFamily="18" charset="0"/>
              </a:rPr>
            </a:br>
            <a:br>
              <a:rPr lang="en-US" sz="3200" b="0" spc="-5" dirty="0">
                <a:solidFill>
                  <a:srgbClr val="000000"/>
                </a:solidFill>
                <a:latin typeface="Times New Roman" panose="02020603050405020304" pitchFamily="18" charset="0"/>
                <a:cs typeface="Times New Roman" panose="02020603050405020304" pitchFamily="18" charset="0"/>
              </a:rPr>
            </a:br>
            <a:r>
              <a:rPr lang="en-US" sz="3200" b="0" spc="-5" dirty="0">
                <a:solidFill>
                  <a:srgbClr val="000000"/>
                </a:solidFill>
                <a:latin typeface="Times New Roman" panose="02020603050405020304" pitchFamily="18" charset="0"/>
                <a:cs typeface="Times New Roman" panose="02020603050405020304" pitchFamily="18" charset="0"/>
              </a:rPr>
              <a:t>1. All living organisms are composed of cells. </a:t>
            </a:r>
            <a:br>
              <a:rPr lang="en-US" sz="3200" b="0" spc="-5" dirty="0">
                <a:solidFill>
                  <a:srgbClr val="000000"/>
                </a:solidFill>
                <a:latin typeface="Times New Roman" panose="02020603050405020304" pitchFamily="18" charset="0"/>
                <a:cs typeface="Times New Roman" panose="02020603050405020304" pitchFamily="18" charset="0"/>
              </a:rPr>
            </a:br>
            <a:br>
              <a:rPr lang="en-US" sz="3200" b="0" spc="-5" dirty="0">
                <a:solidFill>
                  <a:srgbClr val="000000"/>
                </a:solidFill>
                <a:latin typeface="Times New Roman" panose="02020603050405020304" pitchFamily="18" charset="0"/>
                <a:cs typeface="Times New Roman" panose="02020603050405020304" pitchFamily="18" charset="0"/>
              </a:rPr>
            </a:br>
            <a:r>
              <a:rPr lang="en-US" sz="3200" b="0" spc="-5" dirty="0">
                <a:solidFill>
                  <a:srgbClr val="000000"/>
                </a:solidFill>
                <a:latin typeface="Times New Roman" panose="02020603050405020304" pitchFamily="18" charset="0"/>
                <a:cs typeface="Times New Roman" panose="02020603050405020304" pitchFamily="18" charset="0"/>
              </a:rPr>
              <a:t>2. The cell is the basic unit of structure and organization in organisms.</a:t>
            </a:r>
            <a:br>
              <a:rPr lang="en-US" sz="3200" b="0" spc="-5" dirty="0">
                <a:solidFill>
                  <a:srgbClr val="000000"/>
                </a:solidFill>
                <a:latin typeface="Times New Roman" panose="02020603050405020304" pitchFamily="18" charset="0"/>
                <a:cs typeface="Times New Roman" panose="02020603050405020304" pitchFamily="18" charset="0"/>
              </a:rPr>
            </a:br>
            <a:br>
              <a:rPr lang="en-US" sz="3200" b="0" spc="-5" dirty="0">
                <a:solidFill>
                  <a:srgbClr val="000000"/>
                </a:solidFill>
                <a:latin typeface="Times New Roman" panose="02020603050405020304" pitchFamily="18" charset="0"/>
                <a:cs typeface="Times New Roman" panose="02020603050405020304" pitchFamily="18" charset="0"/>
              </a:rPr>
            </a:br>
            <a:r>
              <a:rPr lang="en-US" sz="3200" b="0" spc="-5" dirty="0">
                <a:solidFill>
                  <a:srgbClr val="000000"/>
                </a:solidFill>
                <a:latin typeface="Times New Roman" panose="02020603050405020304" pitchFamily="18" charset="0"/>
                <a:cs typeface="Times New Roman" panose="02020603050405020304" pitchFamily="18" charset="0"/>
              </a:rPr>
              <a:t>3. All cells arise from pre-existing cells.</a:t>
            </a:r>
            <a:br>
              <a:rPr lang="en-US" sz="3200" b="0" spc="-5" dirty="0">
                <a:solidFill>
                  <a:srgbClr val="000000"/>
                </a:solidFill>
                <a:latin typeface="Times New Roman" panose="02020603050405020304" pitchFamily="18" charset="0"/>
                <a:cs typeface="Times New Roman" panose="02020603050405020304" pitchFamily="18" charset="0"/>
              </a:rPr>
            </a:br>
            <a:endParaRPr sz="3200" b="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000000"/>
          </a:solidFill>
        </p:spPr>
        <p:txBody>
          <a:bodyPr wrap="square" lIns="0" tIns="0" rIns="0" bIns="0" rtlCol="0"/>
          <a:lstStyle/>
          <a:p>
            <a:endParaRPr/>
          </a:p>
        </p:txBody>
      </p:sp>
      <p:sp>
        <p:nvSpPr>
          <p:cNvPr id="3" name="object 3"/>
          <p:cNvSpPr txBox="1">
            <a:spLocks noGrp="1"/>
          </p:cNvSpPr>
          <p:nvPr>
            <p:ph type="title"/>
          </p:nvPr>
        </p:nvSpPr>
        <p:spPr>
          <a:xfrm>
            <a:off x="11658917" y="391280"/>
            <a:ext cx="4126865" cy="784225"/>
          </a:xfrm>
          <a:prstGeom prst="rect">
            <a:avLst/>
          </a:prstGeom>
        </p:spPr>
        <p:txBody>
          <a:bodyPr vert="horz" wrap="square" lIns="0" tIns="15875" rIns="0" bIns="0" rtlCol="0">
            <a:spAutoFit/>
          </a:bodyPr>
          <a:lstStyle/>
          <a:p>
            <a:pPr marL="12700">
              <a:lnSpc>
                <a:spcPct val="100000"/>
              </a:lnSpc>
              <a:spcBef>
                <a:spcPts val="125"/>
              </a:spcBef>
            </a:pPr>
            <a:r>
              <a:rPr sz="4950" spc="150" dirty="0"/>
              <a:t>Cell</a:t>
            </a:r>
            <a:r>
              <a:rPr sz="4950" dirty="0"/>
              <a:t> </a:t>
            </a:r>
            <a:r>
              <a:rPr sz="4950" spc="40" dirty="0"/>
              <a:t>Structure</a:t>
            </a:r>
            <a:endParaRPr sz="4950" dirty="0"/>
          </a:p>
        </p:txBody>
      </p:sp>
      <p:sp>
        <p:nvSpPr>
          <p:cNvPr id="8" name="object 8"/>
          <p:cNvSpPr txBox="1"/>
          <p:nvPr/>
        </p:nvSpPr>
        <p:spPr>
          <a:xfrm>
            <a:off x="10064750" y="1668872"/>
            <a:ext cx="7543800" cy="6608839"/>
          </a:xfrm>
          <a:prstGeom prst="rect">
            <a:avLst/>
          </a:prstGeom>
        </p:spPr>
        <p:txBody>
          <a:bodyPr vert="horz" wrap="square" lIns="0" tIns="8255" rIns="0" bIns="0" rtlCol="0">
            <a:spAutoFit/>
          </a:bodyPr>
          <a:lstStyle/>
          <a:p>
            <a:pPr marL="12700" marR="5080" algn="just">
              <a:lnSpc>
                <a:spcPct val="102000"/>
              </a:lnSpc>
              <a:spcBef>
                <a:spcPts val="65"/>
              </a:spcBef>
            </a:pPr>
            <a:r>
              <a:rPr lang="en-US" sz="2400" b="1" spc="-5" dirty="0">
                <a:solidFill>
                  <a:srgbClr val="FFFFFF"/>
                </a:solidFill>
                <a:latin typeface="Verdana"/>
                <a:cs typeface="Verdana"/>
              </a:rPr>
              <a:t>Cell Membrane: </a:t>
            </a:r>
            <a:r>
              <a:rPr lang="en-US" sz="2400" spc="-5" dirty="0">
                <a:solidFill>
                  <a:srgbClr val="FFFFFF"/>
                </a:solidFill>
                <a:latin typeface="Verdana"/>
                <a:cs typeface="Verdana"/>
              </a:rPr>
              <a:t>The Outermost layer of the cell is known as Cell membrane. It control the movement of substances in and out of the cells. </a:t>
            </a:r>
          </a:p>
          <a:p>
            <a:pPr marL="12700" marR="5080" algn="just">
              <a:lnSpc>
                <a:spcPct val="102000"/>
              </a:lnSpc>
              <a:spcBef>
                <a:spcPts val="65"/>
              </a:spcBef>
            </a:pPr>
            <a:endParaRPr lang="en-US" sz="2400" spc="-5" dirty="0">
              <a:solidFill>
                <a:srgbClr val="FFFFFF"/>
              </a:solidFill>
              <a:latin typeface="Verdana"/>
              <a:cs typeface="Verdana"/>
            </a:endParaRPr>
          </a:p>
          <a:p>
            <a:pPr marL="12700" marR="5080" algn="just">
              <a:lnSpc>
                <a:spcPct val="102000"/>
              </a:lnSpc>
              <a:spcBef>
                <a:spcPts val="65"/>
              </a:spcBef>
            </a:pPr>
            <a:r>
              <a:rPr lang="en-US" sz="2400" b="1" spc="-5" dirty="0">
                <a:solidFill>
                  <a:srgbClr val="FFFFFF"/>
                </a:solidFill>
                <a:latin typeface="Verdana"/>
                <a:cs typeface="Verdana"/>
              </a:rPr>
              <a:t>Nucleus: </a:t>
            </a:r>
            <a:r>
              <a:rPr lang="en-US" sz="2400" spc="-5" dirty="0">
                <a:solidFill>
                  <a:srgbClr val="FFFFFF"/>
                </a:solidFill>
                <a:latin typeface="Verdana"/>
                <a:cs typeface="Verdana"/>
              </a:rPr>
              <a:t>The central dense part of cell is known as nucleus. It contains genetic material DNA and RNA. </a:t>
            </a:r>
          </a:p>
          <a:p>
            <a:pPr marL="12700" marR="5080" algn="just">
              <a:lnSpc>
                <a:spcPct val="102000"/>
              </a:lnSpc>
              <a:spcBef>
                <a:spcPts val="65"/>
              </a:spcBef>
            </a:pPr>
            <a:endParaRPr lang="en-US" sz="2400" spc="-5" dirty="0">
              <a:solidFill>
                <a:srgbClr val="FFFFFF"/>
              </a:solidFill>
              <a:latin typeface="Verdana"/>
              <a:cs typeface="Verdana"/>
            </a:endParaRPr>
          </a:p>
          <a:p>
            <a:pPr marL="12700" marR="5080" algn="just">
              <a:lnSpc>
                <a:spcPct val="102000"/>
              </a:lnSpc>
              <a:spcBef>
                <a:spcPts val="65"/>
              </a:spcBef>
            </a:pPr>
            <a:r>
              <a:rPr lang="en-US" sz="2400" b="1" spc="-5" dirty="0">
                <a:solidFill>
                  <a:srgbClr val="FFFFFF"/>
                </a:solidFill>
                <a:latin typeface="Verdana"/>
                <a:cs typeface="Verdana"/>
              </a:rPr>
              <a:t>Cytoplasm: </a:t>
            </a:r>
            <a:r>
              <a:rPr lang="en-US" sz="2400" spc="-5" dirty="0">
                <a:solidFill>
                  <a:srgbClr val="FFFFFF"/>
                </a:solidFill>
                <a:latin typeface="Verdana"/>
                <a:cs typeface="Verdana"/>
              </a:rPr>
              <a:t>The semi fluid (gel like) between the cell membrane and nucleus is known as cytoplasm. It contains organelles and other cellular components like Ribosomes, Golgi Complex etc. </a:t>
            </a:r>
          </a:p>
          <a:p>
            <a:pPr marL="12700" marR="5080">
              <a:lnSpc>
                <a:spcPct val="102000"/>
              </a:lnSpc>
              <a:spcBef>
                <a:spcPts val="65"/>
              </a:spcBef>
            </a:pPr>
            <a:endParaRPr lang="en-US" sz="2450" spc="-5" dirty="0">
              <a:solidFill>
                <a:srgbClr val="FFFFFF"/>
              </a:solidFill>
              <a:latin typeface="Verdana"/>
              <a:cs typeface="Verdana"/>
            </a:endParaRPr>
          </a:p>
          <a:p>
            <a:pPr marL="12700" marR="5080">
              <a:lnSpc>
                <a:spcPct val="102000"/>
              </a:lnSpc>
              <a:spcBef>
                <a:spcPts val="65"/>
              </a:spcBef>
            </a:pPr>
            <a:endParaRPr lang="en-US" sz="2450" spc="-5" dirty="0">
              <a:solidFill>
                <a:srgbClr val="FFFFFF"/>
              </a:solidFill>
              <a:latin typeface="Verdana"/>
              <a:cs typeface="Verdana"/>
            </a:endParaRPr>
          </a:p>
          <a:p>
            <a:pPr marL="12700" marR="5080">
              <a:lnSpc>
                <a:spcPct val="102000"/>
              </a:lnSpc>
              <a:spcBef>
                <a:spcPts val="65"/>
              </a:spcBef>
            </a:pPr>
            <a:endParaRPr lang="en-US" sz="2450" spc="-5" dirty="0">
              <a:solidFill>
                <a:srgbClr val="FFFFFF"/>
              </a:solidFill>
              <a:latin typeface="Verdana"/>
              <a:cs typeface="Verdana"/>
            </a:endParaRPr>
          </a:p>
          <a:p>
            <a:pPr marL="12700" marR="5080">
              <a:lnSpc>
                <a:spcPct val="102000"/>
              </a:lnSpc>
              <a:spcBef>
                <a:spcPts val="65"/>
              </a:spcBef>
            </a:pPr>
            <a:endParaRPr sz="2450" dirty="0">
              <a:latin typeface="Verdana"/>
              <a:cs typeface="Verdana"/>
            </a:endParaRPr>
          </a:p>
        </p:txBody>
      </p:sp>
      <p:pic>
        <p:nvPicPr>
          <p:cNvPr id="9" name="object 9"/>
          <p:cNvPicPr/>
          <p:nvPr/>
        </p:nvPicPr>
        <p:blipFill>
          <a:blip r:embed="rId2" cstate="print"/>
          <a:stretch>
            <a:fillRect/>
          </a:stretch>
        </p:blipFill>
        <p:spPr>
          <a:xfrm>
            <a:off x="0" y="0"/>
            <a:ext cx="9143999" cy="10286998"/>
          </a:xfrm>
          <a:prstGeom prst="rect">
            <a:avLst/>
          </a:prstGeom>
        </p:spPr>
      </p:pic>
      <p:pic>
        <p:nvPicPr>
          <p:cNvPr id="10" name="Picture 9"/>
          <p:cNvPicPr>
            <a:picLocks noChangeAspect="1"/>
          </p:cNvPicPr>
          <p:nvPr/>
        </p:nvPicPr>
        <p:blipFill>
          <a:blip r:embed="rId3"/>
          <a:stretch>
            <a:fillRect/>
          </a:stretch>
        </p:blipFill>
        <p:spPr>
          <a:xfrm>
            <a:off x="10963911" y="7047585"/>
            <a:ext cx="5721032" cy="289899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000000"/>
          </a:solidFill>
        </p:spPr>
        <p:txBody>
          <a:bodyPr wrap="square" lIns="0" tIns="0" rIns="0" bIns="0" rtlCol="0"/>
          <a:lstStyle/>
          <a:p>
            <a:endParaRPr/>
          </a:p>
        </p:txBody>
      </p:sp>
      <p:sp>
        <p:nvSpPr>
          <p:cNvPr id="3" name="object 3"/>
          <p:cNvSpPr txBox="1">
            <a:spLocks noGrp="1"/>
          </p:cNvSpPr>
          <p:nvPr>
            <p:ph type="title"/>
          </p:nvPr>
        </p:nvSpPr>
        <p:spPr>
          <a:xfrm>
            <a:off x="11664950" y="349250"/>
            <a:ext cx="5628640" cy="612775"/>
          </a:xfrm>
          <a:prstGeom prst="rect">
            <a:avLst/>
          </a:prstGeom>
        </p:spPr>
        <p:txBody>
          <a:bodyPr vert="horz" wrap="square" lIns="0" tIns="12700" rIns="0" bIns="0" rtlCol="0">
            <a:spAutoFit/>
          </a:bodyPr>
          <a:lstStyle/>
          <a:p>
            <a:pPr marL="12700">
              <a:lnSpc>
                <a:spcPct val="100000"/>
              </a:lnSpc>
              <a:spcBef>
                <a:spcPts val="100"/>
              </a:spcBef>
            </a:pPr>
            <a:r>
              <a:rPr lang="en-US" sz="3850" spc="105" dirty="0"/>
              <a:t>Types Of Cells </a:t>
            </a:r>
            <a:endParaRPr sz="3850" dirty="0"/>
          </a:p>
        </p:txBody>
      </p:sp>
      <p:sp>
        <p:nvSpPr>
          <p:cNvPr id="5" name="object 5"/>
          <p:cNvSpPr txBox="1"/>
          <p:nvPr/>
        </p:nvSpPr>
        <p:spPr>
          <a:xfrm>
            <a:off x="9912350" y="1492250"/>
            <a:ext cx="7848600" cy="7509043"/>
          </a:xfrm>
          <a:prstGeom prst="rect">
            <a:avLst/>
          </a:prstGeom>
        </p:spPr>
        <p:txBody>
          <a:bodyPr vert="horz" wrap="square" lIns="0" tIns="8255" rIns="0" bIns="0" rtlCol="0">
            <a:spAutoFit/>
          </a:bodyPr>
          <a:lstStyle/>
          <a:p>
            <a:pPr marL="12700" marR="5080">
              <a:lnSpc>
                <a:spcPct val="102000"/>
              </a:lnSpc>
              <a:spcBef>
                <a:spcPts val="65"/>
              </a:spcBef>
            </a:pPr>
            <a:r>
              <a:rPr lang="en-US" sz="2800" spc="20" dirty="0">
                <a:solidFill>
                  <a:srgbClr val="FFFFFF"/>
                </a:solidFill>
                <a:latin typeface="Times New Roman" panose="02020603050405020304" pitchFamily="18" charset="0"/>
                <a:cs typeface="Times New Roman" panose="02020603050405020304" pitchFamily="18" charset="0"/>
              </a:rPr>
              <a:t>Mainly, the cells are of two types:</a:t>
            </a:r>
          </a:p>
          <a:p>
            <a:pPr marL="469900" marR="5080" indent="-457200">
              <a:lnSpc>
                <a:spcPct val="102000"/>
              </a:lnSpc>
              <a:spcBef>
                <a:spcPts val="65"/>
              </a:spcBef>
              <a:buAutoNum type="arabicPeriod"/>
            </a:pPr>
            <a:r>
              <a:rPr lang="en-US" sz="2800" spc="20" dirty="0">
                <a:solidFill>
                  <a:srgbClr val="FFFFFF"/>
                </a:solidFill>
                <a:latin typeface="Times New Roman" panose="02020603050405020304" pitchFamily="18" charset="0"/>
                <a:cs typeface="Times New Roman" panose="02020603050405020304" pitchFamily="18" charset="0"/>
              </a:rPr>
              <a:t>Prokaryotic cells  </a:t>
            </a:r>
          </a:p>
          <a:p>
            <a:pPr marL="469900" marR="5080" indent="-457200">
              <a:lnSpc>
                <a:spcPct val="102000"/>
              </a:lnSpc>
              <a:spcBef>
                <a:spcPts val="65"/>
              </a:spcBef>
              <a:buAutoNum type="arabicPeriod"/>
            </a:pPr>
            <a:r>
              <a:rPr lang="en-US" sz="2800" spc="20" dirty="0">
                <a:solidFill>
                  <a:srgbClr val="FFFFFF"/>
                </a:solidFill>
                <a:latin typeface="Times New Roman" panose="02020603050405020304" pitchFamily="18" charset="0"/>
                <a:cs typeface="Times New Roman" panose="02020603050405020304" pitchFamily="18" charset="0"/>
              </a:rPr>
              <a:t>Eukaryotic Cells </a:t>
            </a:r>
          </a:p>
          <a:p>
            <a:pPr marL="12700" marR="5080">
              <a:lnSpc>
                <a:spcPct val="102000"/>
              </a:lnSpc>
              <a:spcBef>
                <a:spcPts val="65"/>
              </a:spcBef>
            </a:pPr>
            <a:endParaRPr lang="en-US" sz="2800" spc="20" dirty="0">
              <a:solidFill>
                <a:srgbClr val="FFFFFF"/>
              </a:solidFill>
              <a:latin typeface="Times New Roman" panose="02020603050405020304" pitchFamily="18" charset="0"/>
              <a:cs typeface="Times New Roman" panose="02020603050405020304" pitchFamily="18" charset="0"/>
            </a:endParaRPr>
          </a:p>
          <a:p>
            <a:pPr marL="12700" marR="5080">
              <a:lnSpc>
                <a:spcPct val="102000"/>
              </a:lnSpc>
              <a:spcBef>
                <a:spcPts val="65"/>
              </a:spcBef>
            </a:pPr>
            <a:r>
              <a:rPr lang="en-US" sz="2800" b="1" spc="20" dirty="0">
                <a:solidFill>
                  <a:srgbClr val="FFFFFF"/>
                </a:solidFill>
                <a:latin typeface="Times New Roman" panose="02020603050405020304" pitchFamily="18" charset="0"/>
                <a:cs typeface="Times New Roman" panose="02020603050405020304" pitchFamily="18" charset="0"/>
              </a:rPr>
              <a:t>Prokaryotic Cells: </a:t>
            </a:r>
          </a:p>
          <a:p>
            <a:pPr marL="12700" marR="5080" algn="just">
              <a:lnSpc>
                <a:spcPct val="102000"/>
              </a:lnSpc>
              <a:spcBef>
                <a:spcPts val="65"/>
              </a:spcBef>
            </a:pPr>
            <a:r>
              <a:rPr lang="en-US" sz="2800" dirty="0">
                <a:solidFill>
                  <a:schemeClr val="bg1"/>
                </a:solidFill>
                <a:latin typeface="Times New Roman" panose="02020603050405020304" pitchFamily="18" charset="0"/>
                <a:cs typeface="Times New Roman" panose="02020603050405020304" pitchFamily="18" charset="0"/>
              </a:rPr>
              <a:t>Prokaryotic cells are simpler and smaller compared to eukaryotic cells and are characteristic of organisms in the domains Bacteria and </a:t>
            </a:r>
            <a:r>
              <a:rPr lang="en-US" sz="2800" dirty="0" err="1">
                <a:solidFill>
                  <a:schemeClr val="bg1"/>
                </a:solidFill>
                <a:latin typeface="Times New Roman" panose="02020603050405020304" pitchFamily="18" charset="0"/>
                <a:cs typeface="Times New Roman" panose="02020603050405020304" pitchFamily="18" charset="0"/>
              </a:rPr>
              <a:t>Archaea</a:t>
            </a:r>
            <a:r>
              <a:rPr lang="en-US" sz="2800" dirty="0">
                <a:solidFill>
                  <a:schemeClr val="bg1"/>
                </a:solidFill>
                <a:latin typeface="Times New Roman" panose="02020603050405020304" pitchFamily="18" charset="0"/>
                <a:cs typeface="Times New Roman" panose="02020603050405020304" pitchFamily="18" charset="0"/>
              </a:rPr>
              <a:t>. </a:t>
            </a:r>
          </a:p>
          <a:p>
            <a:pPr marL="12700" marR="5080" algn="just">
              <a:lnSpc>
                <a:spcPct val="102000"/>
              </a:lnSpc>
              <a:spcBef>
                <a:spcPts val="65"/>
              </a:spcBef>
            </a:pPr>
            <a:endParaRPr lang="en-US" sz="2800" spc="20" dirty="0">
              <a:solidFill>
                <a:schemeClr val="bg1"/>
              </a:solidFill>
              <a:latin typeface="Times New Roman" panose="02020603050405020304" pitchFamily="18" charset="0"/>
              <a:cs typeface="Times New Roman" panose="02020603050405020304" pitchFamily="18" charset="0"/>
            </a:endParaRPr>
          </a:p>
          <a:p>
            <a:pPr marL="12700" marR="5080" algn="just">
              <a:lnSpc>
                <a:spcPct val="102000"/>
              </a:lnSpc>
              <a:spcBef>
                <a:spcPts val="65"/>
              </a:spcBef>
            </a:pPr>
            <a:r>
              <a:rPr lang="en-US" sz="2800" b="1" spc="20" dirty="0">
                <a:solidFill>
                  <a:schemeClr val="bg1"/>
                </a:solidFill>
                <a:latin typeface="Times New Roman" panose="02020603050405020304" pitchFamily="18" charset="0"/>
                <a:cs typeface="Times New Roman" panose="02020603050405020304" pitchFamily="18" charset="0"/>
              </a:rPr>
              <a:t>Eukaryotic Cells: </a:t>
            </a:r>
          </a:p>
          <a:p>
            <a:pPr marL="12700" marR="5080" algn="just">
              <a:lnSpc>
                <a:spcPct val="102000"/>
              </a:lnSpc>
              <a:spcBef>
                <a:spcPts val="65"/>
              </a:spcBef>
            </a:pPr>
            <a:r>
              <a:rPr lang="en-US" sz="2800" dirty="0">
                <a:solidFill>
                  <a:schemeClr val="bg1"/>
                </a:solidFill>
                <a:latin typeface="Times New Roman" panose="02020603050405020304" pitchFamily="18" charset="0"/>
                <a:cs typeface="Times New Roman" panose="02020603050405020304" pitchFamily="18" charset="0"/>
              </a:rPr>
              <a:t>Eukaryotic cells are more complex and larger than prokaryotic cells, and they are characteristic of organisms in the domains </a:t>
            </a:r>
            <a:r>
              <a:rPr lang="en-US" sz="2800" dirty="0" err="1">
                <a:solidFill>
                  <a:schemeClr val="bg1"/>
                </a:solidFill>
                <a:latin typeface="Times New Roman" panose="02020603050405020304" pitchFamily="18" charset="0"/>
                <a:cs typeface="Times New Roman" panose="02020603050405020304" pitchFamily="18" charset="0"/>
              </a:rPr>
              <a:t>Eukarya</a:t>
            </a:r>
            <a:r>
              <a:rPr lang="en-US" sz="2800" dirty="0">
                <a:solidFill>
                  <a:schemeClr val="bg1"/>
                </a:solidFill>
                <a:latin typeface="Times New Roman" panose="02020603050405020304" pitchFamily="18" charset="0"/>
                <a:cs typeface="Times New Roman" panose="02020603050405020304" pitchFamily="18" charset="0"/>
              </a:rPr>
              <a:t>, which include animals, plants, fungi, and </a:t>
            </a:r>
            <a:r>
              <a:rPr lang="en-US" sz="2800" dirty="0" err="1">
                <a:solidFill>
                  <a:schemeClr val="bg1"/>
                </a:solidFill>
                <a:latin typeface="Times New Roman" panose="02020603050405020304" pitchFamily="18" charset="0"/>
                <a:cs typeface="Times New Roman" panose="02020603050405020304" pitchFamily="18" charset="0"/>
              </a:rPr>
              <a:t>protists</a:t>
            </a:r>
            <a:r>
              <a:rPr lang="en-US" sz="2800" dirty="0">
                <a:solidFill>
                  <a:schemeClr val="bg1"/>
                </a:solidFill>
                <a:latin typeface="Times New Roman" panose="02020603050405020304" pitchFamily="18" charset="0"/>
                <a:cs typeface="Times New Roman" panose="02020603050405020304" pitchFamily="18" charset="0"/>
              </a:rPr>
              <a:t>. Eukaryotic cells have a defined nucleus and various membrane-bound organelles that perform specific functions.</a:t>
            </a:r>
            <a:endParaRPr lang="en-US" sz="2800" spc="20" dirty="0">
              <a:solidFill>
                <a:schemeClr val="bg1"/>
              </a:solidFill>
              <a:latin typeface="Times New Roman" panose="02020603050405020304" pitchFamily="18" charset="0"/>
              <a:cs typeface="Times New Roman" panose="02020603050405020304" pitchFamily="18" charset="0"/>
            </a:endParaRPr>
          </a:p>
          <a:p>
            <a:pPr marL="12700" marR="5080">
              <a:lnSpc>
                <a:spcPct val="102000"/>
              </a:lnSpc>
              <a:spcBef>
                <a:spcPts val="65"/>
              </a:spcBef>
            </a:pPr>
            <a:endParaRPr sz="2450" dirty="0">
              <a:latin typeface="Verdana"/>
              <a:cs typeface="Verdana"/>
            </a:endParaRPr>
          </a:p>
        </p:txBody>
      </p:sp>
      <p:pic>
        <p:nvPicPr>
          <p:cNvPr id="6" name="object 6"/>
          <p:cNvPicPr/>
          <p:nvPr/>
        </p:nvPicPr>
        <p:blipFill>
          <a:blip r:embed="rId2" cstate="print"/>
          <a:stretch>
            <a:fillRect/>
          </a:stretch>
        </p:blipFill>
        <p:spPr>
          <a:xfrm>
            <a:off x="0" y="0"/>
            <a:ext cx="9143999" cy="1028699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92455" y="521788"/>
            <a:ext cx="6938616" cy="566822"/>
          </a:xfrm>
          <a:prstGeom prst="rect">
            <a:avLst/>
          </a:prstGeom>
        </p:spPr>
        <p:txBody>
          <a:bodyPr vert="horz" wrap="square" lIns="0" tIns="12700" rIns="0" bIns="0" rtlCol="0">
            <a:spAutoFit/>
          </a:bodyPr>
          <a:lstStyle/>
          <a:p>
            <a:pPr marL="12700">
              <a:lnSpc>
                <a:spcPct val="100000"/>
              </a:lnSpc>
              <a:spcBef>
                <a:spcPts val="100"/>
              </a:spcBef>
            </a:pPr>
            <a:r>
              <a:rPr lang="en-US" sz="3600" spc="-30" dirty="0">
                <a:solidFill>
                  <a:srgbClr val="000000"/>
                </a:solidFill>
              </a:rPr>
              <a:t>Structure Of Prokaryotic Cells: </a:t>
            </a:r>
            <a:endParaRPr sz="3600" dirty="0"/>
          </a:p>
        </p:txBody>
      </p:sp>
      <p:sp>
        <p:nvSpPr>
          <p:cNvPr id="5" name="object 5"/>
          <p:cNvSpPr txBox="1"/>
          <p:nvPr/>
        </p:nvSpPr>
        <p:spPr>
          <a:xfrm>
            <a:off x="387350" y="1339850"/>
            <a:ext cx="8229600" cy="8873583"/>
          </a:xfrm>
          <a:prstGeom prst="rect">
            <a:avLst/>
          </a:prstGeom>
        </p:spPr>
        <p:txBody>
          <a:bodyPr vert="horz" wrap="square" lIns="0" tIns="9525" rIns="0" bIns="0" rtlCol="0">
            <a:spAutoFit/>
          </a:bodyPr>
          <a:lstStyle/>
          <a:p>
            <a:r>
              <a:rPr lang="en-US" sz="2400" b="1" dirty="0">
                <a:latin typeface="Times New Roman" panose="02020603050405020304" pitchFamily="18" charset="0"/>
                <a:cs typeface="Times New Roman" panose="02020603050405020304" pitchFamily="18" charset="0"/>
              </a:rPr>
              <a:t>Cell Membrane (Plasma Membrane):</a:t>
            </a:r>
            <a:endParaRPr lang="en-US" sz="2400" dirty="0">
              <a:latin typeface="Times New Roman" panose="02020603050405020304" pitchFamily="18" charset="0"/>
              <a:cs typeface="Times New Roman" panose="02020603050405020304" pitchFamily="18" charset="0"/>
            </a:endParaRPr>
          </a:p>
          <a:p>
            <a:pPr lvl="1"/>
            <a:r>
              <a:rPr lang="en-US" sz="2400" dirty="0">
                <a:latin typeface="Times New Roman" panose="02020603050405020304" pitchFamily="18" charset="0"/>
                <a:cs typeface="Times New Roman" panose="02020603050405020304" pitchFamily="18" charset="0"/>
              </a:rPr>
              <a:t>A phospholipid bilayer with embedded proteins that encloses the cell, controlling the movement of substances in and out of the cell. </a:t>
            </a:r>
          </a:p>
          <a:p>
            <a:r>
              <a:rPr lang="en-US" sz="2400" b="1" dirty="0">
                <a:latin typeface="Times New Roman" panose="02020603050405020304" pitchFamily="18" charset="0"/>
                <a:cs typeface="Times New Roman" panose="02020603050405020304" pitchFamily="18" charset="0"/>
              </a:rPr>
              <a:t>Cell Wall:</a:t>
            </a:r>
            <a:endParaRPr lang="en-US" sz="2400" dirty="0">
              <a:latin typeface="Times New Roman" panose="02020603050405020304" pitchFamily="18" charset="0"/>
              <a:cs typeface="Times New Roman" panose="02020603050405020304" pitchFamily="18" charset="0"/>
            </a:endParaRPr>
          </a:p>
          <a:p>
            <a:pPr lvl="1"/>
            <a:r>
              <a:rPr lang="en-US" sz="2400" dirty="0">
                <a:latin typeface="Times New Roman" panose="02020603050405020304" pitchFamily="18" charset="0"/>
                <a:cs typeface="Times New Roman" panose="02020603050405020304" pitchFamily="18" charset="0"/>
              </a:rPr>
              <a:t>Provides structural support and protection.</a:t>
            </a:r>
          </a:p>
          <a:p>
            <a:pPr lvl="1"/>
            <a:r>
              <a:rPr lang="en-US" sz="2400" dirty="0">
                <a:latin typeface="Times New Roman" panose="02020603050405020304" pitchFamily="18" charset="0"/>
                <a:cs typeface="Times New Roman" panose="02020603050405020304" pitchFamily="18" charset="0"/>
              </a:rPr>
              <a:t>In bacteria, the cell wall is composed of peptidoglycan (a polymer of sugars and amino acids).</a:t>
            </a:r>
          </a:p>
          <a:p>
            <a:r>
              <a:rPr lang="en-US" sz="2400" b="1" dirty="0">
                <a:latin typeface="Times New Roman" panose="02020603050405020304" pitchFamily="18" charset="0"/>
                <a:cs typeface="Times New Roman" panose="02020603050405020304" pitchFamily="18" charset="0"/>
              </a:rPr>
              <a:t>Cytoplasm:</a:t>
            </a:r>
            <a:endParaRPr lang="en-US" sz="2400" dirty="0">
              <a:latin typeface="Times New Roman" panose="02020603050405020304" pitchFamily="18" charset="0"/>
              <a:cs typeface="Times New Roman" panose="02020603050405020304" pitchFamily="18" charset="0"/>
            </a:endParaRPr>
          </a:p>
          <a:p>
            <a:pPr lvl="1"/>
            <a:r>
              <a:rPr lang="en-US" sz="2400" dirty="0">
                <a:latin typeface="Times New Roman" panose="02020603050405020304" pitchFamily="18" charset="0"/>
                <a:cs typeface="Times New Roman" panose="02020603050405020304" pitchFamily="18" charset="0"/>
              </a:rPr>
              <a:t>The gel-like substance inside the cell membrane, excluding the nucleus.</a:t>
            </a:r>
          </a:p>
          <a:p>
            <a:pPr lvl="1"/>
            <a:r>
              <a:rPr lang="en-US" sz="2400" dirty="0">
                <a:latin typeface="Times New Roman" panose="02020603050405020304" pitchFamily="18" charset="0"/>
                <a:cs typeface="Times New Roman" panose="02020603050405020304" pitchFamily="18" charset="0"/>
              </a:rPr>
              <a:t>Contains water, ions, proteins, and other molecules.</a:t>
            </a:r>
          </a:p>
          <a:p>
            <a:pPr lvl="1"/>
            <a:r>
              <a:rPr lang="en-US" sz="2400" dirty="0">
                <a:latin typeface="Times New Roman" panose="02020603050405020304" pitchFamily="18" charset="0"/>
                <a:cs typeface="Times New Roman" panose="02020603050405020304" pitchFamily="18" charset="0"/>
              </a:rPr>
              <a:t>Provides a medium for chemical reactions and houses the cell's internal components.</a:t>
            </a:r>
          </a:p>
          <a:p>
            <a:r>
              <a:rPr lang="en-US" sz="2400" b="1" dirty="0">
                <a:latin typeface="Times New Roman" panose="02020603050405020304" pitchFamily="18" charset="0"/>
                <a:cs typeface="Times New Roman" panose="02020603050405020304" pitchFamily="18" charset="0"/>
              </a:rPr>
              <a:t>Nucleoid:</a:t>
            </a:r>
            <a:endParaRPr lang="en-US" sz="2400" dirty="0">
              <a:latin typeface="Times New Roman" panose="02020603050405020304" pitchFamily="18" charset="0"/>
              <a:cs typeface="Times New Roman" panose="02020603050405020304" pitchFamily="18" charset="0"/>
            </a:endParaRPr>
          </a:p>
          <a:p>
            <a:pPr lvl="1"/>
            <a:r>
              <a:rPr lang="en-US" sz="2400" dirty="0">
                <a:latin typeface="Times New Roman" panose="02020603050405020304" pitchFamily="18" charset="0"/>
                <a:cs typeface="Times New Roman" panose="02020603050405020304" pitchFamily="18" charset="0"/>
              </a:rPr>
              <a:t>A region within the cytoplasm where the cell’s DNA is located.</a:t>
            </a:r>
          </a:p>
          <a:p>
            <a:pPr lvl="1"/>
            <a:r>
              <a:rPr lang="en-US" sz="2400" dirty="0">
                <a:latin typeface="Times New Roman" panose="02020603050405020304" pitchFamily="18" charset="0"/>
                <a:cs typeface="Times New Roman" panose="02020603050405020304" pitchFamily="18" charset="0"/>
              </a:rPr>
              <a:t>Unlike eukaryotic cells, prokaryotic cells do not have a membrane-bound nucleus; instead, the DNA is in a single, circular chromosome.</a:t>
            </a:r>
          </a:p>
          <a:p>
            <a:r>
              <a:rPr lang="en-US" sz="2400" b="1" dirty="0">
                <a:latin typeface="Times New Roman" panose="02020603050405020304" pitchFamily="18" charset="0"/>
                <a:cs typeface="Times New Roman" panose="02020603050405020304" pitchFamily="18" charset="0"/>
              </a:rPr>
              <a:t>Ribosomes:</a:t>
            </a:r>
            <a:endParaRPr lang="en-US" sz="2400" dirty="0">
              <a:latin typeface="Times New Roman" panose="02020603050405020304" pitchFamily="18" charset="0"/>
              <a:cs typeface="Times New Roman" panose="02020603050405020304" pitchFamily="18" charset="0"/>
            </a:endParaRPr>
          </a:p>
          <a:p>
            <a:pPr lvl="1"/>
            <a:r>
              <a:rPr lang="en-US" sz="2400" dirty="0">
                <a:latin typeface="Times New Roman" panose="02020603050405020304" pitchFamily="18" charset="0"/>
                <a:cs typeface="Times New Roman" panose="02020603050405020304" pitchFamily="18" charset="0"/>
              </a:rPr>
              <a:t>Sites of protein synthesis.</a:t>
            </a:r>
          </a:p>
          <a:p>
            <a:pPr lvl="1"/>
            <a:r>
              <a:rPr lang="en-US" sz="2400" dirty="0">
                <a:latin typeface="Times New Roman" panose="02020603050405020304" pitchFamily="18" charset="0"/>
                <a:cs typeface="Times New Roman" panose="02020603050405020304" pitchFamily="18" charset="0"/>
              </a:rPr>
              <a:t>Composed of RNA and proteins.</a:t>
            </a:r>
          </a:p>
          <a:p>
            <a:pPr lvl="1"/>
            <a:r>
              <a:rPr lang="en-US" sz="2400" dirty="0">
                <a:latin typeface="Times New Roman" panose="02020603050405020304" pitchFamily="18" charset="0"/>
                <a:cs typeface="Times New Roman" panose="02020603050405020304" pitchFamily="18" charset="0"/>
              </a:rPr>
              <a:t>In prokaryotes, ribosomes are smaller (70S) (50S and 30S)  compared to eukaryotic ribosomes (80S).</a:t>
            </a:r>
          </a:p>
        </p:txBody>
      </p:sp>
      <p:pic>
        <p:nvPicPr>
          <p:cNvPr id="1026" name="Picture 2" descr="Prokaryotic Cells: Structure, Function, and Defini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83750" y="2711450"/>
            <a:ext cx="7554616" cy="50364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000000"/>
          </a:solidFill>
        </p:spPr>
        <p:txBody>
          <a:bodyPr wrap="square" lIns="0" tIns="0" rIns="0" bIns="0" rtlCol="0"/>
          <a:lstStyle/>
          <a:p>
            <a:endParaRPr/>
          </a:p>
        </p:txBody>
      </p:sp>
      <p:sp>
        <p:nvSpPr>
          <p:cNvPr id="8" name="object 8"/>
          <p:cNvSpPr txBox="1"/>
          <p:nvPr/>
        </p:nvSpPr>
        <p:spPr>
          <a:xfrm>
            <a:off x="9912350" y="958850"/>
            <a:ext cx="7315200" cy="7764305"/>
          </a:xfrm>
          <a:prstGeom prst="rect">
            <a:avLst/>
          </a:prstGeom>
        </p:spPr>
        <p:txBody>
          <a:bodyPr vert="horz" wrap="square" lIns="0" tIns="8255" rIns="0" bIns="0" rtlCol="0">
            <a:spAutoFit/>
          </a:bodyPr>
          <a:lstStyle/>
          <a:p>
            <a:pPr lvl="1" algn="just"/>
            <a:endParaRPr lang="en-US" sz="2400" dirty="0">
              <a:solidFill>
                <a:schemeClr val="bg1"/>
              </a:solidFill>
            </a:endParaRPr>
          </a:p>
          <a:p>
            <a:pPr algn="just"/>
            <a:r>
              <a:rPr lang="en-US" sz="2400" b="1" dirty="0">
                <a:solidFill>
                  <a:schemeClr val="bg1"/>
                </a:solidFill>
                <a:latin typeface="Times New Roman" panose="02020603050405020304" pitchFamily="18" charset="0"/>
                <a:cs typeface="Times New Roman" panose="02020603050405020304" pitchFamily="18" charset="0"/>
              </a:rPr>
              <a:t>Flagella (if present):</a:t>
            </a:r>
            <a:endParaRPr lang="en-US" sz="2400" dirty="0">
              <a:solidFill>
                <a:schemeClr val="bg1"/>
              </a:solidFill>
              <a:latin typeface="Times New Roman" panose="02020603050405020304" pitchFamily="18" charset="0"/>
              <a:cs typeface="Times New Roman" panose="02020603050405020304" pitchFamily="18" charset="0"/>
            </a:endParaRPr>
          </a:p>
          <a:p>
            <a:pPr lvl="1" algn="just"/>
            <a:r>
              <a:rPr lang="en-US" sz="2400" dirty="0">
                <a:solidFill>
                  <a:schemeClr val="bg1"/>
                </a:solidFill>
                <a:latin typeface="Times New Roman" panose="02020603050405020304" pitchFamily="18" charset="0"/>
                <a:cs typeface="Times New Roman" panose="02020603050405020304" pitchFamily="18" charset="0"/>
              </a:rPr>
              <a:t>Long, whip-like structures used for locomotion.</a:t>
            </a:r>
          </a:p>
          <a:p>
            <a:pPr lvl="1" algn="just"/>
            <a:r>
              <a:rPr lang="en-US" sz="2400" dirty="0">
                <a:solidFill>
                  <a:schemeClr val="bg1"/>
                </a:solidFill>
                <a:latin typeface="Times New Roman" panose="02020603050405020304" pitchFamily="18" charset="0"/>
                <a:cs typeface="Times New Roman" panose="02020603050405020304" pitchFamily="18" charset="0"/>
              </a:rPr>
              <a:t>Prokaryotic flagella are different in structure from eukaryotic flagella and are typically composed of a protein called </a:t>
            </a:r>
            <a:r>
              <a:rPr lang="en-US" sz="2400" dirty="0" err="1">
                <a:solidFill>
                  <a:schemeClr val="bg1"/>
                </a:solidFill>
                <a:latin typeface="Times New Roman" panose="02020603050405020304" pitchFamily="18" charset="0"/>
                <a:cs typeface="Times New Roman" panose="02020603050405020304" pitchFamily="18" charset="0"/>
              </a:rPr>
              <a:t>flagellin</a:t>
            </a:r>
            <a:r>
              <a:rPr lang="en-US" sz="2400" dirty="0">
                <a:solidFill>
                  <a:schemeClr val="bg1"/>
                </a:solidFill>
                <a:latin typeface="Times New Roman" panose="02020603050405020304" pitchFamily="18" charset="0"/>
                <a:cs typeface="Times New Roman" panose="02020603050405020304" pitchFamily="18" charset="0"/>
              </a:rPr>
              <a:t>.</a:t>
            </a:r>
          </a:p>
          <a:p>
            <a:pPr algn="just"/>
            <a:r>
              <a:rPr lang="en-US" sz="2400" b="1" dirty="0" err="1">
                <a:solidFill>
                  <a:schemeClr val="bg1"/>
                </a:solidFill>
                <a:latin typeface="Times New Roman" panose="02020603050405020304" pitchFamily="18" charset="0"/>
                <a:cs typeface="Times New Roman" panose="02020603050405020304" pitchFamily="18" charset="0"/>
              </a:rPr>
              <a:t>Pili</a:t>
            </a:r>
            <a:r>
              <a:rPr lang="en-US" sz="2400" b="1" dirty="0">
                <a:solidFill>
                  <a:schemeClr val="bg1"/>
                </a:solidFill>
                <a:latin typeface="Times New Roman" panose="02020603050405020304" pitchFamily="18" charset="0"/>
                <a:cs typeface="Times New Roman" panose="02020603050405020304" pitchFamily="18" charset="0"/>
              </a:rPr>
              <a:t> (or Fimbriae):</a:t>
            </a:r>
            <a:endParaRPr lang="en-US" sz="2400" dirty="0">
              <a:solidFill>
                <a:schemeClr val="bg1"/>
              </a:solidFill>
              <a:latin typeface="Times New Roman" panose="02020603050405020304" pitchFamily="18" charset="0"/>
              <a:cs typeface="Times New Roman" panose="02020603050405020304" pitchFamily="18" charset="0"/>
            </a:endParaRPr>
          </a:p>
          <a:p>
            <a:pPr lvl="1" algn="just"/>
            <a:r>
              <a:rPr lang="en-US" sz="2400" dirty="0">
                <a:solidFill>
                  <a:schemeClr val="bg1"/>
                </a:solidFill>
                <a:latin typeface="Times New Roman" panose="02020603050405020304" pitchFamily="18" charset="0"/>
                <a:cs typeface="Times New Roman" panose="02020603050405020304" pitchFamily="18" charset="0"/>
              </a:rPr>
              <a:t>Hair-like projections on the surface of the cell.</a:t>
            </a:r>
          </a:p>
          <a:p>
            <a:pPr lvl="1" algn="just"/>
            <a:r>
              <a:rPr lang="en-US" sz="2400" dirty="0">
                <a:solidFill>
                  <a:schemeClr val="bg1"/>
                </a:solidFill>
                <a:latin typeface="Times New Roman" panose="02020603050405020304" pitchFamily="18" charset="0"/>
                <a:cs typeface="Times New Roman" panose="02020603050405020304" pitchFamily="18" charset="0"/>
              </a:rPr>
              <a:t>Used for attachment to surfaces and other cells.</a:t>
            </a:r>
          </a:p>
          <a:p>
            <a:pPr lvl="1" algn="just"/>
            <a:r>
              <a:rPr lang="en-US" sz="2400" dirty="0">
                <a:solidFill>
                  <a:schemeClr val="bg1"/>
                </a:solidFill>
                <a:latin typeface="Times New Roman" panose="02020603050405020304" pitchFamily="18" charset="0"/>
                <a:cs typeface="Times New Roman" panose="02020603050405020304" pitchFamily="18" charset="0"/>
              </a:rPr>
              <a:t>Can also be involved in the transfer of genetic material between cells (conjugation).</a:t>
            </a:r>
          </a:p>
          <a:p>
            <a:pPr algn="just"/>
            <a:r>
              <a:rPr lang="en-US" sz="2400" b="1" dirty="0">
                <a:solidFill>
                  <a:schemeClr val="bg1"/>
                </a:solidFill>
                <a:latin typeface="Times New Roman" panose="02020603050405020304" pitchFamily="18" charset="0"/>
                <a:cs typeface="Times New Roman" panose="02020603050405020304" pitchFamily="18" charset="0"/>
              </a:rPr>
              <a:t>Capsule (or </a:t>
            </a:r>
            <a:r>
              <a:rPr lang="en-US" sz="2400" b="1" dirty="0" err="1">
                <a:solidFill>
                  <a:schemeClr val="bg1"/>
                </a:solidFill>
                <a:latin typeface="Times New Roman" panose="02020603050405020304" pitchFamily="18" charset="0"/>
                <a:cs typeface="Times New Roman" panose="02020603050405020304" pitchFamily="18" charset="0"/>
              </a:rPr>
              <a:t>Glycocalyx</a:t>
            </a:r>
            <a:r>
              <a:rPr lang="en-US" sz="2400" b="1" dirty="0">
                <a:solidFill>
                  <a:schemeClr val="bg1"/>
                </a:solidFill>
                <a:latin typeface="Times New Roman" panose="02020603050405020304" pitchFamily="18" charset="0"/>
                <a:cs typeface="Times New Roman" panose="02020603050405020304" pitchFamily="18" charset="0"/>
              </a:rPr>
              <a:t>):</a:t>
            </a:r>
            <a:endParaRPr lang="en-US" sz="2400" dirty="0">
              <a:solidFill>
                <a:schemeClr val="bg1"/>
              </a:solidFill>
              <a:latin typeface="Times New Roman" panose="02020603050405020304" pitchFamily="18" charset="0"/>
              <a:cs typeface="Times New Roman" panose="02020603050405020304" pitchFamily="18" charset="0"/>
            </a:endParaRPr>
          </a:p>
          <a:p>
            <a:pPr lvl="1" algn="just"/>
            <a:r>
              <a:rPr lang="en-US" sz="2400" dirty="0">
                <a:solidFill>
                  <a:schemeClr val="bg1"/>
                </a:solidFill>
                <a:latin typeface="Times New Roman" panose="02020603050405020304" pitchFamily="18" charset="0"/>
                <a:cs typeface="Times New Roman" panose="02020603050405020304" pitchFamily="18" charset="0"/>
              </a:rPr>
              <a:t>A protective layer outside the cell wall.</a:t>
            </a:r>
          </a:p>
          <a:p>
            <a:pPr lvl="1" algn="just"/>
            <a:r>
              <a:rPr lang="en-US" sz="2400" dirty="0">
                <a:solidFill>
                  <a:schemeClr val="bg1"/>
                </a:solidFill>
                <a:latin typeface="Times New Roman" panose="02020603050405020304" pitchFamily="18" charset="0"/>
                <a:cs typeface="Times New Roman" panose="02020603050405020304" pitchFamily="18" charset="0"/>
              </a:rPr>
              <a:t>Composed of polysaccharides or proteins.</a:t>
            </a:r>
          </a:p>
          <a:p>
            <a:pPr lvl="1" algn="just"/>
            <a:r>
              <a:rPr lang="en-US" sz="2400" dirty="0">
                <a:solidFill>
                  <a:schemeClr val="bg1"/>
                </a:solidFill>
                <a:latin typeface="Times New Roman" panose="02020603050405020304" pitchFamily="18" charset="0"/>
                <a:cs typeface="Times New Roman" panose="02020603050405020304" pitchFamily="18" charset="0"/>
              </a:rPr>
              <a:t>Helps the cell evade the immune system and adhere to surfaces.</a:t>
            </a:r>
          </a:p>
          <a:p>
            <a:pPr algn="just"/>
            <a:r>
              <a:rPr lang="en-US" sz="2400" b="1" dirty="0">
                <a:solidFill>
                  <a:schemeClr val="bg1"/>
                </a:solidFill>
                <a:latin typeface="Times New Roman" panose="02020603050405020304" pitchFamily="18" charset="0"/>
                <a:cs typeface="Times New Roman" panose="02020603050405020304" pitchFamily="18" charset="0"/>
              </a:rPr>
              <a:t>Plasmids (optional):</a:t>
            </a:r>
            <a:endParaRPr lang="en-US" sz="2400" dirty="0">
              <a:solidFill>
                <a:schemeClr val="bg1"/>
              </a:solidFill>
              <a:latin typeface="Times New Roman" panose="02020603050405020304" pitchFamily="18" charset="0"/>
              <a:cs typeface="Times New Roman" panose="02020603050405020304" pitchFamily="18" charset="0"/>
            </a:endParaRPr>
          </a:p>
          <a:p>
            <a:pPr lvl="1" algn="just"/>
            <a:r>
              <a:rPr lang="en-US" sz="2400" dirty="0">
                <a:solidFill>
                  <a:schemeClr val="bg1"/>
                </a:solidFill>
                <a:latin typeface="Times New Roman" panose="02020603050405020304" pitchFamily="18" charset="0"/>
                <a:cs typeface="Times New Roman" panose="02020603050405020304" pitchFamily="18" charset="0"/>
              </a:rPr>
              <a:t>Small, circular DNA molecules separate from the chromosomal DNA.</a:t>
            </a:r>
          </a:p>
          <a:p>
            <a:pPr lvl="1" algn="just"/>
            <a:r>
              <a:rPr lang="en-US" sz="2400" dirty="0">
                <a:solidFill>
                  <a:schemeClr val="bg1"/>
                </a:solidFill>
                <a:latin typeface="Times New Roman" panose="02020603050405020304" pitchFamily="18" charset="0"/>
                <a:cs typeface="Times New Roman" panose="02020603050405020304" pitchFamily="18" charset="0"/>
              </a:rPr>
              <a:t>Can carry genes that provide an advantage under certain conditions, such as antibiotic resistance.</a:t>
            </a:r>
          </a:p>
        </p:txBody>
      </p:sp>
      <p:pic>
        <p:nvPicPr>
          <p:cNvPr id="2050" name="Picture 2" descr="Although a prokaryotic cell has no defined nucleus, yet DNA is not  scattered throughout the cell. Expla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701" y="2330450"/>
            <a:ext cx="7979199" cy="4800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8864866" y="196850"/>
            <a:ext cx="8648700" cy="1134285"/>
          </a:xfrm>
          <a:prstGeom prst="rect">
            <a:avLst/>
          </a:prstGeom>
          <a:solidFill>
            <a:srgbClr val="000000"/>
          </a:solidFill>
        </p:spPr>
        <p:txBody>
          <a:bodyPr vert="horz" wrap="square" lIns="0" tIns="231775" rIns="0" bIns="0" rtlCol="0">
            <a:spAutoFit/>
          </a:bodyPr>
          <a:lstStyle/>
          <a:p>
            <a:pPr marR="28575" algn="ctr">
              <a:lnSpc>
                <a:spcPct val="100000"/>
              </a:lnSpc>
              <a:spcBef>
                <a:spcPts val="1825"/>
              </a:spcBef>
            </a:pPr>
            <a:r>
              <a:rPr lang="en-US" sz="5850" spc="170" dirty="0"/>
              <a:t>Bacterial Cells </a:t>
            </a:r>
            <a:endParaRPr sz="5850" dirty="0"/>
          </a:p>
        </p:txBody>
      </p:sp>
      <p:sp>
        <p:nvSpPr>
          <p:cNvPr id="6" name="object 6"/>
          <p:cNvSpPr txBox="1"/>
          <p:nvPr/>
        </p:nvSpPr>
        <p:spPr>
          <a:xfrm>
            <a:off x="8814497" y="1436287"/>
            <a:ext cx="9175053" cy="8935138"/>
          </a:xfrm>
          <a:prstGeom prst="rect">
            <a:avLst/>
          </a:prstGeom>
        </p:spPr>
        <p:txBody>
          <a:bodyPr vert="horz" wrap="square" lIns="0" tIns="9525" rIns="0" bIns="0" rtlCol="0">
            <a:spAutoFit/>
          </a:bodyPr>
          <a:lstStyle/>
          <a:p>
            <a:pPr algn="just"/>
            <a:r>
              <a:rPr lang="en-IN" sz="2000" b="1" dirty="0">
                <a:latin typeface="Times New Roman" panose="02020603050405020304" pitchFamily="18" charset="0"/>
                <a:cs typeface="Times New Roman" panose="02020603050405020304" pitchFamily="18" charset="0"/>
              </a:rPr>
              <a:t>Based on Shape:</a:t>
            </a:r>
            <a:endParaRPr lang="en-IN" sz="2000" dirty="0">
              <a:latin typeface="Times New Roman" panose="02020603050405020304" pitchFamily="18" charset="0"/>
              <a:cs typeface="Times New Roman" panose="02020603050405020304" pitchFamily="18" charset="0"/>
            </a:endParaRPr>
          </a:p>
          <a:p>
            <a:pPr lvl="1" algn="just"/>
            <a:r>
              <a:rPr lang="en-IN" sz="2000" b="1" dirty="0" err="1">
                <a:latin typeface="Times New Roman" panose="02020603050405020304" pitchFamily="18" charset="0"/>
                <a:cs typeface="Times New Roman" panose="02020603050405020304" pitchFamily="18" charset="0"/>
              </a:rPr>
              <a:t>Cocci</a:t>
            </a:r>
            <a:r>
              <a:rPr lang="en-IN" sz="2000" b="1" dirty="0">
                <a:latin typeface="Times New Roman" panose="02020603050405020304" pitchFamily="18" charset="0"/>
                <a:cs typeface="Times New Roman" panose="02020603050405020304" pitchFamily="18" charset="0"/>
              </a:rPr>
              <a:t>:</a:t>
            </a:r>
            <a:r>
              <a:rPr lang="en-IN" sz="2000" dirty="0">
                <a:latin typeface="Times New Roman" panose="02020603050405020304" pitchFamily="18" charset="0"/>
                <a:cs typeface="Times New Roman" panose="02020603050405020304" pitchFamily="18" charset="0"/>
              </a:rPr>
              <a:t> Spherical-shaped bacteria (e.g., Staphylococcus, Streptococcus).</a:t>
            </a:r>
          </a:p>
          <a:p>
            <a:pPr lvl="1" algn="just"/>
            <a:r>
              <a:rPr lang="en-IN" sz="2000" b="1" dirty="0">
                <a:latin typeface="Times New Roman" panose="02020603050405020304" pitchFamily="18" charset="0"/>
                <a:cs typeface="Times New Roman" panose="02020603050405020304" pitchFamily="18" charset="0"/>
              </a:rPr>
              <a:t>Bacilli:</a:t>
            </a:r>
            <a:r>
              <a:rPr lang="en-IN" sz="2000" dirty="0">
                <a:latin typeface="Times New Roman" panose="02020603050405020304" pitchFamily="18" charset="0"/>
                <a:cs typeface="Times New Roman" panose="02020603050405020304" pitchFamily="18" charset="0"/>
              </a:rPr>
              <a:t> Rod-shaped bacteria (e.g., Escherichia coli, Bacillus </a:t>
            </a:r>
            <a:r>
              <a:rPr lang="en-IN" sz="2000" dirty="0" err="1">
                <a:latin typeface="Times New Roman" panose="02020603050405020304" pitchFamily="18" charset="0"/>
                <a:cs typeface="Times New Roman" panose="02020603050405020304" pitchFamily="18" charset="0"/>
              </a:rPr>
              <a:t>anthracis</a:t>
            </a:r>
            <a:r>
              <a:rPr lang="en-IN" sz="2000" dirty="0">
                <a:latin typeface="Times New Roman" panose="02020603050405020304" pitchFamily="18" charset="0"/>
                <a:cs typeface="Times New Roman" panose="02020603050405020304" pitchFamily="18" charset="0"/>
              </a:rPr>
              <a:t>).</a:t>
            </a:r>
          </a:p>
          <a:p>
            <a:pPr lvl="1" algn="just"/>
            <a:r>
              <a:rPr lang="en-IN" sz="2000" b="1" dirty="0" err="1">
                <a:latin typeface="Times New Roman" panose="02020603050405020304" pitchFamily="18" charset="0"/>
                <a:cs typeface="Times New Roman" panose="02020603050405020304" pitchFamily="18" charset="0"/>
              </a:rPr>
              <a:t>Spirilla</a:t>
            </a:r>
            <a:r>
              <a:rPr lang="en-IN" sz="2000" b="1" dirty="0">
                <a:latin typeface="Times New Roman" panose="02020603050405020304" pitchFamily="18" charset="0"/>
                <a:cs typeface="Times New Roman" panose="02020603050405020304" pitchFamily="18" charset="0"/>
              </a:rPr>
              <a:t>:</a:t>
            </a:r>
            <a:r>
              <a:rPr lang="en-IN" sz="2000" dirty="0">
                <a:latin typeface="Times New Roman" panose="02020603050405020304" pitchFamily="18" charset="0"/>
                <a:cs typeface="Times New Roman" panose="02020603050405020304" pitchFamily="18" charset="0"/>
              </a:rPr>
              <a:t> Spiral-shaped bacteria (e.g., </a:t>
            </a:r>
            <a:r>
              <a:rPr lang="en-IN" sz="2000" dirty="0" err="1">
                <a:latin typeface="Times New Roman" panose="02020603050405020304" pitchFamily="18" charset="0"/>
                <a:cs typeface="Times New Roman" panose="02020603050405020304" pitchFamily="18" charset="0"/>
              </a:rPr>
              <a:t>Spirillum</a:t>
            </a:r>
            <a:r>
              <a:rPr lang="en-IN" sz="2000" dirty="0">
                <a:latin typeface="Times New Roman" panose="02020603050405020304" pitchFamily="18" charset="0"/>
                <a:cs typeface="Times New Roman" panose="02020603050405020304" pitchFamily="18" charset="0"/>
              </a:rPr>
              <a:t> </a:t>
            </a:r>
            <a:r>
              <a:rPr lang="en-IN" sz="2000" dirty="0" err="1">
                <a:latin typeface="Times New Roman" panose="02020603050405020304" pitchFamily="18" charset="0"/>
                <a:cs typeface="Times New Roman" panose="02020603050405020304" pitchFamily="18" charset="0"/>
              </a:rPr>
              <a:t>volutans</a:t>
            </a:r>
            <a:r>
              <a:rPr lang="en-IN" sz="2000" dirty="0">
                <a:latin typeface="Times New Roman" panose="02020603050405020304" pitchFamily="18" charset="0"/>
                <a:cs typeface="Times New Roman" panose="02020603050405020304" pitchFamily="18" charset="0"/>
              </a:rPr>
              <a:t>).</a:t>
            </a:r>
          </a:p>
          <a:p>
            <a:pPr lvl="1" algn="just"/>
            <a:r>
              <a:rPr lang="en-IN" sz="2000" b="1" dirty="0" err="1">
                <a:latin typeface="Times New Roman" panose="02020603050405020304" pitchFamily="18" charset="0"/>
                <a:cs typeface="Times New Roman" panose="02020603050405020304" pitchFamily="18" charset="0"/>
              </a:rPr>
              <a:t>Vibrios</a:t>
            </a:r>
            <a:r>
              <a:rPr lang="en-IN" sz="2000" b="1" dirty="0">
                <a:latin typeface="Times New Roman" panose="02020603050405020304" pitchFamily="18" charset="0"/>
                <a:cs typeface="Times New Roman" panose="02020603050405020304" pitchFamily="18" charset="0"/>
              </a:rPr>
              <a:t>:</a:t>
            </a:r>
            <a:r>
              <a:rPr lang="en-IN" sz="2000" dirty="0">
                <a:latin typeface="Times New Roman" panose="02020603050405020304" pitchFamily="18" charset="0"/>
                <a:cs typeface="Times New Roman" panose="02020603050405020304" pitchFamily="18" charset="0"/>
              </a:rPr>
              <a:t> Comma-shaped bacteria (e.g., Vibrio </a:t>
            </a:r>
            <a:r>
              <a:rPr lang="en-IN" sz="2000" dirty="0" err="1">
                <a:latin typeface="Times New Roman" panose="02020603050405020304" pitchFamily="18" charset="0"/>
                <a:cs typeface="Times New Roman" panose="02020603050405020304" pitchFamily="18" charset="0"/>
              </a:rPr>
              <a:t>cholerae</a:t>
            </a:r>
            <a:r>
              <a:rPr lang="en-IN" sz="2000" dirty="0">
                <a:latin typeface="Times New Roman" panose="02020603050405020304" pitchFamily="18" charset="0"/>
                <a:cs typeface="Times New Roman" panose="02020603050405020304" pitchFamily="18" charset="0"/>
              </a:rPr>
              <a:t>).</a:t>
            </a:r>
          </a:p>
          <a:p>
            <a:pPr algn="just"/>
            <a:r>
              <a:rPr lang="en-IN" sz="2000" b="1" dirty="0">
                <a:latin typeface="Times New Roman" panose="02020603050405020304" pitchFamily="18" charset="0"/>
                <a:cs typeface="Times New Roman" panose="02020603050405020304" pitchFamily="18" charset="0"/>
              </a:rPr>
              <a:t>Based on Gram Staining:</a:t>
            </a:r>
            <a:endParaRPr lang="en-IN" sz="2000" dirty="0">
              <a:latin typeface="Times New Roman" panose="02020603050405020304" pitchFamily="18" charset="0"/>
              <a:cs typeface="Times New Roman" panose="02020603050405020304" pitchFamily="18" charset="0"/>
            </a:endParaRPr>
          </a:p>
          <a:p>
            <a:pPr lvl="1" algn="just"/>
            <a:r>
              <a:rPr lang="en-IN" sz="2000" b="1" dirty="0">
                <a:latin typeface="Times New Roman" panose="02020603050405020304" pitchFamily="18" charset="0"/>
                <a:cs typeface="Times New Roman" panose="02020603050405020304" pitchFamily="18" charset="0"/>
              </a:rPr>
              <a:t>Gram-Positive Bacteria:</a:t>
            </a:r>
            <a:r>
              <a:rPr lang="en-IN" sz="2000" dirty="0">
                <a:latin typeface="Times New Roman" panose="02020603050405020304" pitchFamily="18" charset="0"/>
                <a:cs typeface="Times New Roman" panose="02020603050405020304" pitchFamily="18" charset="0"/>
              </a:rPr>
              <a:t> Have a thick peptidoglycan layer in their cell walls and retain the crystal violet stain, appearing purple under a microscope (e.g., Staphylococcus </a:t>
            </a:r>
            <a:r>
              <a:rPr lang="en-IN" sz="2000" dirty="0" err="1">
                <a:latin typeface="Times New Roman" panose="02020603050405020304" pitchFamily="18" charset="0"/>
                <a:cs typeface="Times New Roman" panose="02020603050405020304" pitchFamily="18" charset="0"/>
              </a:rPr>
              <a:t>aureus</a:t>
            </a:r>
            <a:r>
              <a:rPr lang="en-IN" sz="2000" dirty="0">
                <a:latin typeface="Times New Roman" panose="02020603050405020304" pitchFamily="18" charset="0"/>
                <a:cs typeface="Times New Roman" panose="02020603050405020304" pitchFamily="18" charset="0"/>
              </a:rPr>
              <a:t>).</a:t>
            </a:r>
          </a:p>
          <a:p>
            <a:pPr lvl="1" algn="just"/>
            <a:r>
              <a:rPr lang="en-IN" sz="2000" b="1" dirty="0">
                <a:latin typeface="Times New Roman" panose="02020603050405020304" pitchFamily="18" charset="0"/>
                <a:cs typeface="Times New Roman" panose="02020603050405020304" pitchFamily="18" charset="0"/>
              </a:rPr>
              <a:t>Gram-Negative Bacteria:</a:t>
            </a:r>
            <a:r>
              <a:rPr lang="en-IN" sz="2000" dirty="0">
                <a:latin typeface="Times New Roman" panose="02020603050405020304" pitchFamily="18" charset="0"/>
                <a:cs typeface="Times New Roman" panose="02020603050405020304" pitchFamily="18" charset="0"/>
              </a:rPr>
              <a:t> Have a thinner peptidoglycan layer and an outer membrane containing lipopolysaccharides, which prevents retention of the crystal violet stain and turns pink after counterstaining with </a:t>
            </a:r>
            <a:r>
              <a:rPr lang="en-IN" sz="2000" dirty="0" err="1">
                <a:latin typeface="Times New Roman" panose="02020603050405020304" pitchFamily="18" charset="0"/>
                <a:cs typeface="Times New Roman" panose="02020603050405020304" pitchFamily="18" charset="0"/>
              </a:rPr>
              <a:t>safranin</a:t>
            </a:r>
            <a:r>
              <a:rPr lang="en-IN" sz="2000" dirty="0">
                <a:latin typeface="Times New Roman" panose="02020603050405020304" pitchFamily="18" charset="0"/>
                <a:cs typeface="Times New Roman" panose="02020603050405020304" pitchFamily="18" charset="0"/>
              </a:rPr>
              <a:t> (e.g., Escherichia coli).</a:t>
            </a:r>
          </a:p>
          <a:p>
            <a:pPr algn="just"/>
            <a:r>
              <a:rPr lang="en-IN" sz="2000" b="1" dirty="0">
                <a:latin typeface="Times New Roman" panose="02020603050405020304" pitchFamily="18" charset="0"/>
                <a:cs typeface="Times New Roman" panose="02020603050405020304" pitchFamily="18" charset="0"/>
              </a:rPr>
              <a:t>Bacterial Flagella</a:t>
            </a:r>
          </a:p>
          <a:p>
            <a:pPr algn="just"/>
            <a:r>
              <a:rPr lang="en-IN" sz="2000" dirty="0">
                <a:latin typeface="Times New Roman" panose="02020603050405020304" pitchFamily="18" charset="0"/>
                <a:cs typeface="Times New Roman" panose="02020603050405020304" pitchFamily="18" charset="0"/>
              </a:rPr>
              <a:t>Bacterial flagella are structures used for motility. They vary in structure and function among different types of bacteria.</a:t>
            </a:r>
          </a:p>
          <a:p>
            <a:pPr algn="just"/>
            <a:r>
              <a:rPr lang="en-IN" sz="2000" b="1" dirty="0">
                <a:latin typeface="Times New Roman" panose="02020603050405020304" pitchFamily="18" charset="0"/>
                <a:cs typeface="Times New Roman" panose="02020603050405020304" pitchFamily="18" charset="0"/>
              </a:rPr>
              <a:t>Structure:</a:t>
            </a:r>
            <a:endParaRPr lang="en-IN" sz="2000" dirty="0">
              <a:latin typeface="Times New Roman" panose="02020603050405020304" pitchFamily="18" charset="0"/>
              <a:cs typeface="Times New Roman" panose="02020603050405020304" pitchFamily="18" charset="0"/>
            </a:endParaRPr>
          </a:p>
          <a:p>
            <a:pPr lvl="1" algn="just"/>
            <a:r>
              <a:rPr lang="en-IN" sz="2000" b="1" dirty="0">
                <a:latin typeface="Times New Roman" panose="02020603050405020304" pitchFamily="18" charset="0"/>
                <a:cs typeface="Times New Roman" panose="02020603050405020304" pitchFamily="18" charset="0"/>
              </a:rPr>
              <a:t>Filament:</a:t>
            </a:r>
            <a:r>
              <a:rPr lang="en-IN" sz="2000" dirty="0">
                <a:latin typeface="Times New Roman" panose="02020603050405020304" pitchFamily="18" charset="0"/>
                <a:cs typeface="Times New Roman" panose="02020603050405020304" pitchFamily="18" charset="0"/>
              </a:rPr>
              <a:t> The long, helical part that extends into the environment and is composed of the protein </a:t>
            </a:r>
            <a:r>
              <a:rPr lang="en-IN" sz="2000" dirty="0" err="1">
                <a:latin typeface="Times New Roman" panose="02020603050405020304" pitchFamily="18" charset="0"/>
                <a:cs typeface="Times New Roman" panose="02020603050405020304" pitchFamily="18" charset="0"/>
              </a:rPr>
              <a:t>flagellin</a:t>
            </a:r>
            <a:r>
              <a:rPr lang="en-IN" sz="2000" dirty="0">
                <a:latin typeface="Times New Roman" panose="02020603050405020304" pitchFamily="18" charset="0"/>
                <a:cs typeface="Times New Roman" panose="02020603050405020304" pitchFamily="18" charset="0"/>
              </a:rPr>
              <a:t>.</a:t>
            </a:r>
          </a:p>
          <a:p>
            <a:pPr lvl="1" algn="just"/>
            <a:r>
              <a:rPr lang="en-IN" sz="2000" b="1" dirty="0">
                <a:latin typeface="Times New Roman" panose="02020603050405020304" pitchFamily="18" charset="0"/>
                <a:cs typeface="Times New Roman" panose="02020603050405020304" pitchFamily="18" charset="0"/>
              </a:rPr>
              <a:t>Hook:</a:t>
            </a:r>
            <a:r>
              <a:rPr lang="en-IN" sz="2000" dirty="0">
                <a:latin typeface="Times New Roman" panose="02020603050405020304" pitchFamily="18" charset="0"/>
                <a:cs typeface="Times New Roman" panose="02020603050405020304" pitchFamily="18" charset="0"/>
              </a:rPr>
              <a:t> A curved structure that connects the filament to the basal body.</a:t>
            </a:r>
          </a:p>
          <a:p>
            <a:pPr lvl="1" algn="just"/>
            <a:r>
              <a:rPr lang="en-IN" sz="2000" b="1" dirty="0">
                <a:latin typeface="Times New Roman" panose="02020603050405020304" pitchFamily="18" charset="0"/>
                <a:cs typeface="Times New Roman" panose="02020603050405020304" pitchFamily="18" charset="0"/>
              </a:rPr>
              <a:t>Basal Body:</a:t>
            </a:r>
            <a:r>
              <a:rPr lang="en-IN" sz="2000" dirty="0">
                <a:latin typeface="Times New Roman" panose="02020603050405020304" pitchFamily="18" charset="0"/>
                <a:cs typeface="Times New Roman" panose="02020603050405020304" pitchFamily="18" charset="0"/>
              </a:rPr>
              <a:t> Anchors the flagellum to the cell wall and membrane and acts as a motor.</a:t>
            </a:r>
          </a:p>
          <a:p>
            <a:pPr algn="just"/>
            <a:r>
              <a:rPr lang="en-IN" sz="2000" b="1" dirty="0">
                <a:latin typeface="Times New Roman" panose="02020603050405020304" pitchFamily="18" charset="0"/>
                <a:cs typeface="Times New Roman" panose="02020603050405020304" pitchFamily="18" charset="0"/>
              </a:rPr>
              <a:t>Types of </a:t>
            </a:r>
            <a:r>
              <a:rPr lang="en-IN" sz="2000" b="1" dirty="0" err="1">
                <a:latin typeface="Times New Roman" panose="02020603050405020304" pitchFamily="18" charset="0"/>
                <a:cs typeface="Times New Roman" panose="02020603050405020304" pitchFamily="18" charset="0"/>
              </a:rPr>
              <a:t>Flagellar</a:t>
            </a:r>
            <a:r>
              <a:rPr lang="en-IN" sz="2000" b="1" dirty="0">
                <a:latin typeface="Times New Roman" panose="02020603050405020304" pitchFamily="18" charset="0"/>
                <a:cs typeface="Times New Roman" panose="02020603050405020304" pitchFamily="18" charset="0"/>
              </a:rPr>
              <a:t> Arrangements:</a:t>
            </a:r>
            <a:endParaRPr lang="en-IN" sz="2000" dirty="0">
              <a:latin typeface="Times New Roman" panose="02020603050405020304" pitchFamily="18" charset="0"/>
              <a:cs typeface="Times New Roman" panose="02020603050405020304" pitchFamily="18" charset="0"/>
            </a:endParaRPr>
          </a:p>
          <a:p>
            <a:pPr lvl="1" algn="just"/>
            <a:r>
              <a:rPr lang="en-IN" sz="2000" b="1" dirty="0" err="1">
                <a:latin typeface="Times New Roman" panose="02020603050405020304" pitchFamily="18" charset="0"/>
                <a:cs typeface="Times New Roman" panose="02020603050405020304" pitchFamily="18" charset="0"/>
              </a:rPr>
              <a:t>Monotrichous</a:t>
            </a:r>
            <a:r>
              <a:rPr lang="en-IN" sz="2000" b="1" dirty="0">
                <a:latin typeface="Times New Roman" panose="02020603050405020304" pitchFamily="18" charset="0"/>
                <a:cs typeface="Times New Roman" panose="02020603050405020304" pitchFamily="18" charset="0"/>
              </a:rPr>
              <a:t>:</a:t>
            </a:r>
            <a:r>
              <a:rPr lang="en-IN" sz="2000" dirty="0">
                <a:latin typeface="Times New Roman" panose="02020603050405020304" pitchFamily="18" charset="0"/>
                <a:cs typeface="Times New Roman" panose="02020603050405020304" pitchFamily="18" charset="0"/>
              </a:rPr>
              <a:t> A single flagellum at one end (e.g., Vibrio </a:t>
            </a:r>
            <a:r>
              <a:rPr lang="en-IN" sz="2000" dirty="0" err="1">
                <a:latin typeface="Times New Roman" panose="02020603050405020304" pitchFamily="18" charset="0"/>
                <a:cs typeface="Times New Roman" panose="02020603050405020304" pitchFamily="18" charset="0"/>
              </a:rPr>
              <a:t>cholerae</a:t>
            </a:r>
            <a:r>
              <a:rPr lang="en-IN" sz="2000" dirty="0">
                <a:latin typeface="Times New Roman" panose="02020603050405020304" pitchFamily="18" charset="0"/>
                <a:cs typeface="Times New Roman" panose="02020603050405020304" pitchFamily="18" charset="0"/>
              </a:rPr>
              <a:t>).</a:t>
            </a:r>
          </a:p>
          <a:p>
            <a:pPr lvl="1" algn="just"/>
            <a:r>
              <a:rPr lang="en-IN" sz="2000" b="1" dirty="0" err="1">
                <a:latin typeface="Times New Roman" panose="02020603050405020304" pitchFamily="18" charset="0"/>
                <a:cs typeface="Times New Roman" panose="02020603050405020304" pitchFamily="18" charset="0"/>
              </a:rPr>
              <a:t>Lophotrichous</a:t>
            </a:r>
            <a:r>
              <a:rPr lang="en-IN" sz="2000" b="1" dirty="0">
                <a:latin typeface="Times New Roman" panose="02020603050405020304" pitchFamily="18" charset="0"/>
                <a:cs typeface="Times New Roman" panose="02020603050405020304" pitchFamily="18" charset="0"/>
              </a:rPr>
              <a:t>:</a:t>
            </a:r>
            <a:r>
              <a:rPr lang="en-IN" sz="2000" dirty="0">
                <a:latin typeface="Times New Roman" panose="02020603050405020304" pitchFamily="18" charset="0"/>
                <a:cs typeface="Times New Roman" panose="02020603050405020304" pitchFamily="18" charset="0"/>
              </a:rPr>
              <a:t> A cluster of flagella at one or both ends (e.g., Pseudomonas </a:t>
            </a:r>
            <a:r>
              <a:rPr lang="en-IN" sz="2000" dirty="0" err="1">
                <a:latin typeface="Times New Roman" panose="02020603050405020304" pitchFamily="18" charset="0"/>
                <a:cs typeface="Times New Roman" panose="02020603050405020304" pitchFamily="18" charset="0"/>
              </a:rPr>
              <a:t>aeruginosa</a:t>
            </a:r>
            <a:r>
              <a:rPr lang="en-IN" sz="2000" dirty="0">
                <a:latin typeface="Times New Roman" panose="02020603050405020304" pitchFamily="18" charset="0"/>
                <a:cs typeface="Times New Roman" panose="02020603050405020304" pitchFamily="18" charset="0"/>
              </a:rPr>
              <a:t>).</a:t>
            </a:r>
          </a:p>
          <a:p>
            <a:pPr lvl="1" algn="just"/>
            <a:r>
              <a:rPr lang="en-IN" sz="2000" b="1" dirty="0" err="1">
                <a:latin typeface="Times New Roman" panose="02020603050405020304" pitchFamily="18" charset="0"/>
                <a:cs typeface="Times New Roman" panose="02020603050405020304" pitchFamily="18" charset="0"/>
              </a:rPr>
              <a:t>Amphitrichous</a:t>
            </a:r>
            <a:r>
              <a:rPr lang="en-IN" sz="2000" b="1" dirty="0">
                <a:latin typeface="Times New Roman" panose="02020603050405020304" pitchFamily="18" charset="0"/>
                <a:cs typeface="Times New Roman" panose="02020603050405020304" pitchFamily="18" charset="0"/>
              </a:rPr>
              <a:t>:</a:t>
            </a:r>
            <a:r>
              <a:rPr lang="en-IN" sz="2000" dirty="0">
                <a:latin typeface="Times New Roman" panose="02020603050405020304" pitchFamily="18" charset="0"/>
                <a:cs typeface="Times New Roman" panose="02020603050405020304" pitchFamily="18" charset="0"/>
              </a:rPr>
              <a:t> Flagella at both ends of the cell (e.g., Campylobacter </a:t>
            </a:r>
            <a:r>
              <a:rPr lang="en-IN" sz="2000" dirty="0" err="1">
                <a:latin typeface="Times New Roman" panose="02020603050405020304" pitchFamily="18" charset="0"/>
                <a:cs typeface="Times New Roman" panose="02020603050405020304" pitchFamily="18" charset="0"/>
              </a:rPr>
              <a:t>jejuni</a:t>
            </a:r>
            <a:r>
              <a:rPr lang="en-IN" sz="2000" dirty="0">
                <a:latin typeface="Times New Roman" panose="02020603050405020304" pitchFamily="18" charset="0"/>
                <a:cs typeface="Times New Roman" panose="02020603050405020304" pitchFamily="18" charset="0"/>
              </a:rPr>
              <a:t>).</a:t>
            </a:r>
          </a:p>
          <a:p>
            <a:pPr lvl="1" algn="just"/>
            <a:r>
              <a:rPr lang="en-IN" sz="2000" b="1" dirty="0" err="1">
                <a:latin typeface="Times New Roman" panose="02020603050405020304" pitchFamily="18" charset="0"/>
                <a:cs typeface="Times New Roman" panose="02020603050405020304" pitchFamily="18" charset="0"/>
              </a:rPr>
              <a:t>Peritrichous</a:t>
            </a:r>
            <a:r>
              <a:rPr lang="en-IN" sz="2000" b="1" dirty="0">
                <a:latin typeface="Times New Roman" panose="02020603050405020304" pitchFamily="18" charset="0"/>
                <a:cs typeface="Times New Roman" panose="02020603050405020304" pitchFamily="18" charset="0"/>
              </a:rPr>
              <a:t>:</a:t>
            </a:r>
            <a:r>
              <a:rPr lang="en-IN" sz="2000" dirty="0">
                <a:latin typeface="Times New Roman" panose="02020603050405020304" pitchFamily="18" charset="0"/>
                <a:cs typeface="Times New Roman" panose="02020603050405020304" pitchFamily="18" charset="0"/>
              </a:rPr>
              <a:t> Flagella distributed over the entire surface of the cell (e.g., Escherichia coli).</a:t>
            </a:r>
          </a:p>
        </p:txBody>
      </p:sp>
      <p:pic>
        <p:nvPicPr>
          <p:cNvPr id="3076" name="Picture 4" descr="Bacter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49" y="2254250"/>
            <a:ext cx="8028095" cy="571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76086" y="230542"/>
            <a:ext cx="6207760" cy="802640"/>
          </a:xfrm>
          <a:prstGeom prst="rect">
            <a:avLst/>
          </a:prstGeom>
        </p:spPr>
        <p:txBody>
          <a:bodyPr vert="horz" wrap="square" lIns="0" tIns="12700" rIns="0" bIns="0" rtlCol="0">
            <a:spAutoFit/>
          </a:bodyPr>
          <a:lstStyle/>
          <a:p>
            <a:pPr marL="12700">
              <a:lnSpc>
                <a:spcPct val="100000"/>
              </a:lnSpc>
              <a:spcBef>
                <a:spcPts val="100"/>
              </a:spcBef>
            </a:pPr>
            <a:r>
              <a:rPr lang="en-US" sz="5100" spc="145" dirty="0">
                <a:solidFill>
                  <a:srgbClr val="000000"/>
                </a:solidFill>
                <a:latin typeface="Times New Roman" panose="02020603050405020304" pitchFamily="18" charset="0"/>
                <a:cs typeface="Times New Roman" panose="02020603050405020304" pitchFamily="18" charset="0"/>
              </a:rPr>
              <a:t>Eukaryotic Cells </a:t>
            </a:r>
            <a:endParaRPr sz="5100" dirty="0">
              <a:latin typeface="Times New Roman" panose="02020603050405020304" pitchFamily="18" charset="0"/>
              <a:cs typeface="Times New Roman" panose="02020603050405020304" pitchFamily="18" charset="0"/>
            </a:endParaRPr>
          </a:p>
        </p:txBody>
      </p:sp>
      <p:sp>
        <p:nvSpPr>
          <p:cNvPr id="5" name="object 5"/>
          <p:cNvSpPr txBox="1"/>
          <p:nvPr/>
        </p:nvSpPr>
        <p:spPr>
          <a:xfrm>
            <a:off x="615950" y="1263650"/>
            <a:ext cx="7391400" cy="8114914"/>
          </a:xfrm>
          <a:prstGeom prst="rect">
            <a:avLst/>
          </a:prstGeom>
        </p:spPr>
        <p:txBody>
          <a:bodyPr vert="horz" wrap="square" lIns="0" tIns="9525" rIns="0" bIns="0" rtlCol="0">
            <a:spAutoFit/>
          </a:bodyPr>
          <a:lstStyle/>
          <a:p>
            <a:pPr marL="12700" marR="5080" indent="341630" algn="just">
              <a:lnSpc>
                <a:spcPct val="118000"/>
              </a:lnSpc>
              <a:spcBef>
                <a:spcPts val="75"/>
              </a:spcBef>
            </a:pPr>
            <a:r>
              <a:rPr lang="en-US" sz="2000" spc="5" dirty="0">
                <a:latin typeface="Times New Roman" panose="02020603050405020304" pitchFamily="18" charset="0"/>
                <a:cs typeface="Times New Roman" panose="02020603050405020304" pitchFamily="18" charset="0"/>
              </a:rPr>
              <a:t>Eukaryotic cells are complex and highly organized, distinguished from prokaryotic cells by their internal structure and compartmentalization. </a:t>
            </a:r>
          </a:p>
          <a:p>
            <a:pPr marL="12700" marR="5080" indent="341630" algn="just">
              <a:lnSpc>
                <a:spcPct val="118000"/>
              </a:lnSpc>
              <a:spcBef>
                <a:spcPts val="75"/>
              </a:spcBef>
            </a:pPr>
            <a:r>
              <a:rPr lang="en-US" sz="2000" spc="5" dirty="0">
                <a:latin typeface="Times New Roman" panose="02020603050405020304" pitchFamily="18" charset="0"/>
                <a:cs typeface="Times New Roman" panose="02020603050405020304" pitchFamily="18" charset="0"/>
              </a:rPr>
              <a:t>1. Nucleus: Eukaryotic cells have a true nucleus enclosed by a nuclear membrane, where the cell’s genetic material (DNA) is stored and replicated.</a:t>
            </a:r>
          </a:p>
          <a:p>
            <a:pPr marL="12700" marR="5080" indent="341630" algn="just">
              <a:lnSpc>
                <a:spcPct val="118000"/>
              </a:lnSpc>
              <a:spcBef>
                <a:spcPts val="75"/>
              </a:spcBef>
            </a:pPr>
            <a:endParaRPr lang="en-US" sz="2000" spc="5" dirty="0">
              <a:latin typeface="Times New Roman" panose="02020603050405020304" pitchFamily="18" charset="0"/>
              <a:cs typeface="Times New Roman" panose="02020603050405020304" pitchFamily="18" charset="0"/>
            </a:endParaRPr>
          </a:p>
          <a:p>
            <a:pPr marL="12700" marR="5080" indent="341630" algn="just">
              <a:lnSpc>
                <a:spcPct val="118000"/>
              </a:lnSpc>
              <a:spcBef>
                <a:spcPts val="75"/>
              </a:spcBef>
            </a:pPr>
            <a:r>
              <a:rPr lang="en-US" sz="2000" spc="5" dirty="0">
                <a:latin typeface="Times New Roman" panose="02020603050405020304" pitchFamily="18" charset="0"/>
                <a:cs typeface="Times New Roman" panose="02020603050405020304" pitchFamily="18" charset="0"/>
              </a:rPr>
              <a:t>2. Organelles: They contain various membrane-bound organelles, each with specific functions:</a:t>
            </a:r>
          </a:p>
          <a:p>
            <a:pPr marL="12700" marR="5080" indent="341630" algn="just">
              <a:lnSpc>
                <a:spcPct val="118000"/>
              </a:lnSpc>
              <a:spcBef>
                <a:spcPts val="75"/>
              </a:spcBef>
            </a:pPr>
            <a:r>
              <a:rPr lang="en-US" sz="2000" spc="5" dirty="0">
                <a:latin typeface="Times New Roman" panose="02020603050405020304" pitchFamily="18" charset="0"/>
                <a:cs typeface="Times New Roman" panose="02020603050405020304" pitchFamily="18" charset="0"/>
              </a:rPr>
              <a:t>   Mitochondria: The powerhouse of the cell, responsible for generating ATP through cellular respiration.</a:t>
            </a:r>
          </a:p>
          <a:p>
            <a:pPr marL="12700" marR="5080" indent="341630" algn="just">
              <a:lnSpc>
                <a:spcPct val="118000"/>
              </a:lnSpc>
              <a:spcBef>
                <a:spcPts val="75"/>
              </a:spcBef>
            </a:pPr>
            <a:r>
              <a:rPr lang="en-US" sz="2000" spc="5" dirty="0">
                <a:latin typeface="Times New Roman" panose="02020603050405020304" pitchFamily="18" charset="0"/>
                <a:cs typeface="Times New Roman" panose="02020603050405020304" pitchFamily="18" charset="0"/>
              </a:rPr>
              <a:t>   Endoplasmic Reticulum (ER): There are two types—rough ER (with ribosomes) involved in protein synthesis and smooth ER involved in lipid synthesis and detoxification.</a:t>
            </a:r>
          </a:p>
          <a:p>
            <a:pPr marL="12700" marR="5080" indent="341630" algn="just">
              <a:lnSpc>
                <a:spcPct val="118000"/>
              </a:lnSpc>
              <a:spcBef>
                <a:spcPts val="75"/>
              </a:spcBef>
            </a:pPr>
            <a:r>
              <a:rPr lang="en-US" sz="2000" spc="5" dirty="0">
                <a:latin typeface="Times New Roman" panose="02020603050405020304" pitchFamily="18" charset="0"/>
                <a:cs typeface="Times New Roman" panose="02020603050405020304" pitchFamily="18" charset="0"/>
              </a:rPr>
              <a:t>   Golgi Apparatus: Modifies, sorts, and packages proteins and lipids for secretion or delivery to other organelles.</a:t>
            </a:r>
          </a:p>
          <a:p>
            <a:pPr marL="12700" marR="5080" indent="341630" algn="just">
              <a:lnSpc>
                <a:spcPct val="118000"/>
              </a:lnSpc>
              <a:spcBef>
                <a:spcPts val="75"/>
              </a:spcBef>
            </a:pPr>
            <a:r>
              <a:rPr lang="en-US" sz="2000" spc="5" dirty="0">
                <a:latin typeface="Times New Roman" panose="02020603050405020304" pitchFamily="18" charset="0"/>
                <a:cs typeface="Times New Roman" panose="02020603050405020304" pitchFamily="18" charset="0"/>
              </a:rPr>
              <a:t>   Lysosomes: Contain digestive enzymes to break down waste materials and cellular debris.</a:t>
            </a:r>
          </a:p>
          <a:p>
            <a:pPr marL="12700" marR="5080" indent="341630" algn="just">
              <a:lnSpc>
                <a:spcPct val="118000"/>
              </a:lnSpc>
              <a:spcBef>
                <a:spcPts val="75"/>
              </a:spcBef>
            </a:pPr>
            <a:endParaRPr lang="en-US" sz="2000" spc="5" dirty="0">
              <a:latin typeface="Times New Roman" panose="02020603050405020304" pitchFamily="18" charset="0"/>
              <a:cs typeface="Times New Roman" panose="02020603050405020304" pitchFamily="18" charset="0"/>
            </a:endParaRPr>
          </a:p>
          <a:p>
            <a:pPr marL="12700" marR="5080" indent="341630" algn="just">
              <a:lnSpc>
                <a:spcPct val="118000"/>
              </a:lnSpc>
              <a:spcBef>
                <a:spcPts val="75"/>
              </a:spcBef>
            </a:pPr>
            <a:r>
              <a:rPr lang="en-US" sz="2000" spc="5" dirty="0">
                <a:latin typeface="Times New Roman" panose="02020603050405020304" pitchFamily="18" charset="0"/>
                <a:cs typeface="Times New Roman" panose="02020603050405020304" pitchFamily="18" charset="0"/>
              </a:rPr>
              <a:t>3. Cytoskeleton: A network of protein fibers (microtubules, microfilaments, and intermediate filaments) that provides structural support, maintains cell shape, and facilitates movement.</a:t>
            </a:r>
          </a:p>
        </p:txBody>
      </p:sp>
      <p:pic>
        <p:nvPicPr>
          <p:cNvPr id="7" name="Picture 6"/>
          <p:cNvPicPr>
            <a:picLocks noChangeAspect="1"/>
          </p:cNvPicPr>
          <p:nvPr/>
        </p:nvPicPr>
        <p:blipFill>
          <a:blip r:embed="rId2"/>
          <a:stretch>
            <a:fillRect/>
          </a:stretch>
        </p:blipFill>
        <p:spPr>
          <a:xfrm>
            <a:off x="8921750" y="1051801"/>
            <a:ext cx="9022387" cy="784383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txBox="1"/>
          <p:nvPr/>
        </p:nvSpPr>
        <p:spPr>
          <a:xfrm>
            <a:off x="10478998" y="425450"/>
            <a:ext cx="5984875" cy="9629880"/>
          </a:xfrm>
          <a:prstGeom prst="rect">
            <a:avLst/>
          </a:prstGeom>
        </p:spPr>
        <p:txBody>
          <a:bodyPr vert="horz" wrap="square" lIns="0" tIns="8255" rIns="0" bIns="0" rtlCol="0">
            <a:spAutoFit/>
          </a:bodyPr>
          <a:lstStyle/>
          <a:p>
            <a:pPr marL="12700" marR="5080" indent="341630" algn="just">
              <a:lnSpc>
                <a:spcPct val="118000"/>
              </a:lnSpc>
              <a:spcBef>
                <a:spcPts val="75"/>
              </a:spcBef>
            </a:pPr>
            <a:r>
              <a:rPr lang="en-US" sz="3200" spc="5" dirty="0">
                <a:latin typeface="Times New Roman" panose="02020603050405020304" pitchFamily="18" charset="0"/>
                <a:cs typeface="Times New Roman" panose="02020603050405020304" pitchFamily="18" charset="0"/>
              </a:rPr>
              <a:t>4. Cell Membrane: A phospholipid bilayer with embedded proteins that regulates what enters and leaves the cell and communicates with other cells.</a:t>
            </a:r>
          </a:p>
          <a:p>
            <a:pPr marL="12700" marR="5080" indent="341630" algn="just">
              <a:lnSpc>
                <a:spcPct val="118000"/>
              </a:lnSpc>
              <a:spcBef>
                <a:spcPts val="75"/>
              </a:spcBef>
            </a:pPr>
            <a:endParaRPr lang="en-US" sz="3200" spc="5" dirty="0">
              <a:latin typeface="Times New Roman" panose="02020603050405020304" pitchFamily="18" charset="0"/>
              <a:cs typeface="Times New Roman" panose="02020603050405020304" pitchFamily="18" charset="0"/>
            </a:endParaRPr>
          </a:p>
          <a:p>
            <a:pPr marL="12700" marR="5080" indent="341630" algn="just">
              <a:lnSpc>
                <a:spcPct val="118000"/>
              </a:lnSpc>
              <a:spcBef>
                <a:spcPts val="75"/>
              </a:spcBef>
            </a:pPr>
            <a:r>
              <a:rPr lang="en-US" sz="3200" spc="5" dirty="0">
                <a:latin typeface="Times New Roman" panose="02020603050405020304" pitchFamily="18" charset="0"/>
                <a:cs typeface="Times New Roman" panose="02020603050405020304" pitchFamily="18" charset="0"/>
              </a:rPr>
              <a:t>5. Ribosomes: Sites of protein synthesis, found either floating freely in the cytoplasm or attached to the rough ER.</a:t>
            </a:r>
          </a:p>
          <a:p>
            <a:pPr marL="12700" marR="5080" indent="341630" algn="just">
              <a:lnSpc>
                <a:spcPct val="118000"/>
              </a:lnSpc>
              <a:spcBef>
                <a:spcPts val="75"/>
              </a:spcBef>
            </a:pPr>
            <a:endParaRPr lang="en-US" sz="3200" spc="5" dirty="0">
              <a:latin typeface="Times New Roman" panose="02020603050405020304" pitchFamily="18" charset="0"/>
              <a:cs typeface="Times New Roman" panose="02020603050405020304" pitchFamily="18" charset="0"/>
            </a:endParaRPr>
          </a:p>
          <a:p>
            <a:pPr marL="12700" marR="5080" indent="341630" algn="just">
              <a:lnSpc>
                <a:spcPct val="118000"/>
              </a:lnSpc>
              <a:spcBef>
                <a:spcPts val="75"/>
              </a:spcBef>
            </a:pPr>
            <a:r>
              <a:rPr lang="en-US" sz="3200" spc="5" dirty="0">
                <a:latin typeface="Times New Roman" panose="02020603050405020304" pitchFamily="18" charset="0"/>
                <a:cs typeface="Times New Roman" panose="02020603050405020304" pitchFamily="18" charset="0"/>
              </a:rPr>
              <a:t>6. Vacuoles: In plant cells, they are large and central, storing nutrients and waste products, and helping to maintain turgor pressure. Animal cells have smaller vacuoles.</a:t>
            </a:r>
          </a:p>
          <a:p>
            <a:pPr marL="12700" marR="5080" indent="341630" algn="r">
              <a:lnSpc>
                <a:spcPct val="118000"/>
              </a:lnSpc>
              <a:spcBef>
                <a:spcPts val="75"/>
              </a:spcBef>
            </a:pPr>
            <a:endParaRPr lang="en-US" sz="1600" spc="5" dirty="0">
              <a:latin typeface="Verdana"/>
              <a:cs typeface="Verdana"/>
            </a:endParaRPr>
          </a:p>
        </p:txBody>
      </p:sp>
      <p:pic>
        <p:nvPicPr>
          <p:cNvPr id="10" name="Picture 9"/>
          <p:cNvPicPr>
            <a:picLocks noChangeAspect="1"/>
          </p:cNvPicPr>
          <p:nvPr/>
        </p:nvPicPr>
        <p:blipFill>
          <a:blip r:embed="rId2"/>
          <a:stretch>
            <a:fillRect/>
          </a:stretch>
        </p:blipFill>
        <p:spPr>
          <a:xfrm>
            <a:off x="311149" y="1187450"/>
            <a:ext cx="10049347"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Structure of animal and plant cell | Download Scientific Diagram">
            <a:extLst>
              <a:ext uri="{FF2B5EF4-FFF2-40B4-BE49-F238E27FC236}">
                <a16:creationId xmlns:a16="http://schemas.microsoft.com/office/drawing/2014/main" id="{0B6FD5EC-E265-4F33-A008-9DC39E3F9864}"/>
              </a:ext>
            </a:extLst>
          </p:cNvPr>
          <p:cNvSpPr>
            <a:spLocks noChangeAspect="1" noChangeArrowheads="1"/>
          </p:cNvSpPr>
          <p:nvPr/>
        </p:nvSpPr>
        <p:spPr bwMode="auto">
          <a:xfrm>
            <a:off x="8997950" y="49974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4" name="Picture 3">
            <a:extLst>
              <a:ext uri="{FF2B5EF4-FFF2-40B4-BE49-F238E27FC236}">
                <a16:creationId xmlns:a16="http://schemas.microsoft.com/office/drawing/2014/main" id="{1D7B42BB-A74A-4FBE-82E2-154FE9790A1B}"/>
              </a:ext>
            </a:extLst>
          </p:cNvPr>
          <p:cNvPicPr>
            <a:picLocks noChangeAspect="1"/>
          </p:cNvPicPr>
          <p:nvPr/>
        </p:nvPicPr>
        <p:blipFill>
          <a:blip r:embed="rId2"/>
          <a:stretch>
            <a:fillRect/>
          </a:stretch>
        </p:blipFill>
        <p:spPr>
          <a:xfrm>
            <a:off x="2368550" y="156990"/>
            <a:ext cx="13335000" cy="9817422"/>
          </a:xfrm>
          <a:prstGeom prst="rect">
            <a:avLst/>
          </a:prstGeom>
        </p:spPr>
      </p:pic>
    </p:spTree>
    <p:extLst>
      <p:ext uri="{BB962C8B-B14F-4D97-AF65-F5344CB8AC3E}">
        <p14:creationId xmlns:p14="http://schemas.microsoft.com/office/powerpoint/2010/main" val="819620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5950" y="730250"/>
            <a:ext cx="16840200" cy="9140964"/>
          </a:xfrm>
          <a:prstGeom prst="rect">
            <a:avLst/>
          </a:prstGeom>
          <a:noFill/>
        </p:spPr>
        <p:txBody>
          <a:bodyPr wrap="square" rtlCol="0">
            <a:spAutoFit/>
          </a:bodyPr>
          <a:lstStyle/>
          <a:p>
            <a:pPr algn="just"/>
            <a:r>
              <a:rPr lang="en-US" sz="3600" b="1" dirty="0">
                <a:latin typeface="Times New Roman" panose="02020603050405020304" pitchFamily="18" charset="0"/>
                <a:cs typeface="Times New Roman" panose="02020603050405020304" pitchFamily="18" charset="0"/>
              </a:rPr>
              <a:t>CELL MEMBRANE: </a:t>
            </a:r>
          </a:p>
          <a:p>
            <a:pPr algn="just"/>
            <a:r>
              <a:rPr lang="en-US" sz="2400" dirty="0">
                <a:latin typeface="Times New Roman" panose="02020603050405020304" pitchFamily="18" charset="0"/>
                <a:cs typeface="Times New Roman" panose="02020603050405020304" pitchFamily="18" charset="0"/>
              </a:rPr>
              <a:t>The cell membrane is mainly composed of lipids and proteins. </a:t>
            </a:r>
          </a:p>
          <a:p>
            <a:pPr algn="just"/>
            <a:r>
              <a:rPr lang="en-US" sz="2400" dirty="0">
                <a:latin typeface="Times New Roman" panose="02020603050405020304" pitchFamily="18" charset="0"/>
                <a:cs typeface="Times New Roman" panose="02020603050405020304" pitchFamily="18" charset="0"/>
              </a:rPr>
              <a:t>Major lipids are phospholipids that are arranged in bilayer. </a:t>
            </a:r>
          </a:p>
          <a:p>
            <a:pPr algn="just"/>
            <a:r>
              <a:rPr lang="en-US" sz="2400" dirty="0">
                <a:latin typeface="Times New Roman" panose="02020603050405020304" pitchFamily="18" charset="0"/>
                <a:cs typeface="Times New Roman" panose="02020603050405020304" pitchFamily="18" charset="0"/>
              </a:rPr>
              <a:t>Hydrophilic Heads – towards the outer side (Polar) </a:t>
            </a:r>
          </a:p>
          <a:p>
            <a:pPr algn="just"/>
            <a:r>
              <a:rPr lang="en-US" sz="2400" dirty="0">
                <a:latin typeface="Times New Roman" panose="02020603050405020304" pitchFamily="18" charset="0"/>
                <a:cs typeface="Times New Roman" panose="02020603050405020304" pitchFamily="18" charset="0"/>
              </a:rPr>
              <a:t>Hydrophobic tails towards the inner part. (Non-polar) </a:t>
            </a:r>
          </a:p>
          <a:p>
            <a:pPr algn="just"/>
            <a:r>
              <a:rPr lang="en-US" sz="2400" dirty="0">
                <a:latin typeface="Times New Roman" panose="02020603050405020304" pitchFamily="18" charset="0"/>
                <a:cs typeface="Times New Roman" panose="02020603050405020304" pitchFamily="18" charset="0"/>
              </a:rPr>
              <a:t>Cell membrane also contains proteins and carbohydrates. (In human- 52% protein, 40% lipids) </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Proteins – </a:t>
            </a:r>
          </a:p>
          <a:p>
            <a:pPr algn="just"/>
            <a:r>
              <a:rPr lang="en-US" sz="2400" dirty="0">
                <a:latin typeface="Times New Roman" panose="02020603050405020304" pitchFamily="18" charset="0"/>
                <a:cs typeface="Times New Roman" panose="02020603050405020304" pitchFamily="18" charset="0"/>
              </a:rPr>
              <a:t>Integrals Proteins- Partially or totally buried in the membrane </a:t>
            </a:r>
          </a:p>
          <a:p>
            <a:pPr algn="just"/>
            <a:r>
              <a:rPr lang="en-US" sz="2400" dirty="0">
                <a:latin typeface="Times New Roman" panose="02020603050405020304" pitchFamily="18" charset="0"/>
                <a:cs typeface="Times New Roman" panose="02020603050405020304" pitchFamily="18" charset="0"/>
              </a:rPr>
              <a:t>Peripheral proteins – lie on the surface of the membranes </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Model of Structure of cell membrane proposed by Sanger and Nicolson (1972) – Fluid Mosaic Model </a:t>
            </a:r>
          </a:p>
          <a:p>
            <a:pPr marL="457200" indent="-457200" algn="just">
              <a:buAutoNum type="arabicPeriod"/>
            </a:pPr>
            <a:r>
              <a:rPr lang="en-US" sz="2400" dirty="0">
                <a:latin typeface="Times New Roman" panose="02020603050405020304" pitchFamily="18" charset="0"/>
                <a:cs typeface="Times New Roman" panose="02020603050405020304" pitchFamily="18" charset="0"/>
              </a:rPr>
              <a:t>Phospholipids Bilayer : </a:t>
            </a:r>
            <a:r>
              <a:rPr lang="en-US" sz="2400" dirty="0">
                <a:latin typeface="Arial" panose="020B0604020202020204" pitchFamily="34" charset="0"/>
              </a:rPr>
              <a:t>The cell membrane is composed of a double layer of phospholipids. The hydrophilic (water-attracting) heads face outward, while the hydrophobic (water-repelling) tails face inward, forming a barrier between the inside and outside of the cell.</a:t>
            </a:r>
            <a:endParaRPr lang="en-US" sz="2400" dirty="0">
              <a:latin typeface="Times New Roman" panose="02020603050405020304" pitchFamily="18" charset="0"/>
              <a:cs typeface="Times New Roman" panose="02020603050405020304" pitchFamily="18" charset="0"/>
            </a:endParaRPr>
          </a:p>
          <a:p>
            <a:pPr marL="457200" indent="-457200" algn="just">
              <a:buAutoNum type="arabicPeriod"/>
            </a:pPr>
            <a:r>
              <a:rPr lang="en-US" sz="2400" dirty="0">
                <a:latin typeface="Times New Roman" panose="02020603050405020304" pitchFamily="18" charset="0"/>
                <a:cs typeface="Times New Roman" panose="02020603050405020304" pitchFamily="18" charset="0"/>
              </a:rPr>
              <a:t>Fluid Nature : </a:t>
            </a:r>
            <a:r>
              <a:rPr lang="en-US" sz="2400" dirty="0">
                <a:latin typeface="Arial" panose="020B0604020202020204" pitchFamily="34" charset="0"/>
              </a:rPr>
              <a:t>The phospholipids and proteins in the membrane are not static;</a:t>
            </a:r>
            <a:endParaRPr lang="en-US" sz="2400" dirty="0">
              <a:latin typeface="Times New Roman" panose="02020603050405020304" pitchFamily="18" charset="0"/>
              <a:cs typeface="Times New Roman" panose="02020603050405020304" pitchFamily="18" charset="0"/>
            </a:endParaRPr>
          </a:p>
          <a:p>
            <a:pPr marL="457200" lvl="0" indent="-457200" algn="just">
              <a:buFontTx/>
              <a:buAutoNum type="arabicPeriod"/>
            </a:pPr>
            <a:r>
              <a:rPr lang="en-US" sz="2400" dirty="0">
                <a:latin typeface="Times New Roman" panose="02020603050405020304" pitchFamily="18" charset="0"/>
                <a:cs typeface="Times New Roman" panose="02020603050405020304" pitchFamily="18" charset="0"/>
              </a:rPr>
              <a:t>Mosaic Proteins : </a:t>
            </a:r>
            <a:r>
              <a:rPr lang="en-US" sz="2400" dirty="0">
                <a:latin typeface="Arial" panose="020B0604020202020204" pitchFamily="34" charset="0"/>
              </a:rPr>
              <a:t>Embedded within the phospholipid bilayer are various proteins (integral and peripheral), which function as channels, carriers, receptors, and enzymes. These proteins are scattered in a "mosaic" pattern.</a:t>
            </a:r>
          </a:p>
          <a:p>
            <a:pPr marL="457200" indent="-457200" algn="just">
              <a:buAutoNum type="arabicPeriod"/>
            </a:pPr>
            <a:endParaRPr lang="en-US" sz="2400" dirty="0">
              <a:latin typeface="Times New Roman" panose="02020603050405020304" pitchFamily="18" charset="0"/>
              <a:cs typeface="Times New Roman" panose="02020603050405020304" pitchFamily="18" charset="0"/>
            </a:endParaRPr>
          </a:p>
          <a:p>
            <a:pPr marL="457200" indent="-457200" algn="just">
              <a:buAutoNum type="arabicPeriod"/>
            </a:pPr>
            <a:r>
              <a:rPr lang="en-US" sz="2400" dirty="0">
                <a:latin typeface="Times New Roman" panose="02020603050405020304" pitchFamily="18" charset="0"/>
                <a:cs typeface="Times New Roman" panose="02020603050405020304" pitchFamily="18" charset="0"/>
              </a:rPr>
              <a:t>Glycolipids and Glycoproteins : </a:t>
            </a:r>
            <a:r>
              <a:rPr lang="en-US" sz="2400" dirty="0">
                <a:latin typeface="Arial" panose="020B0604020202020204" pitchFamily="34" charset="0"/>
              </a:rPr>
              <a:t>Carbohydrates are attached to lipids (glycolipids) and proteins (glycoproteins) on the outer surface of the membrane.</a:t>
            </a:r>
            <a:endParaRPr lang="en-US" sz="2400" dirty="0">
              <a:latin typeface="Times New Roman" panose="02020603050405020304" pitchFamily="18" charset="0"/>
              <a:cs typeface="Times New Roman" panose="02020603050405020304" pitchFamily="18" charset="0"/>
            </a:endParaRPr>
          </a:p>
          <a:p>
            <a:pPr marL="457200" lvl="0" indent="-457200" algn="just">
              <a:buFontTx/>
              <a:buAutoNum type="arabicPeriod"/>
            </a:pPr>
            <a:r>
              <a:rPr lang="en-US" sz="2400" dirty="0">
                <a:latin typeface="Times New Roman" panose="02020603050405020304" pitchFamily="18" charset="0"/>
                <a:cs typeface="Times New Roman" panose="02020603050405020304" pitchFamily="18" charset="0"/>
              </a:rPr>
              <a:t>Selective Permeability : </a:t>
            </a:r>
            <a:r>
              <a:rPr lang="en-US" sz="2400" dirty="0">
                <a:latin typeface="Arial" panose="020B0604020202020204" pitchFamily="34" charset="0"/>
              </a:rPr>
              <a:t>The membrane is selectively permeable, meaning it allows certain molecules (like gases, water, and small nonpolar molecules) to pass through freely, while regulating the movement of ions and larger molecules.</a:t>
            </a:r>
          </a:p>
          <a:p>
            <a:pPr marL="457200" indent="-457200">
              <a:buAutoNum type="arabicPeriod"/>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46962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13910564" y="3596995"/>
            <a:ext cx="1450721" cy="247789"/>
          </a:xfrm>
          <a:prstGeom prst="rect">
            <a:avLst/>
          </a:prstGeom>
        </p:spPr>
      </p:pic>
      <p:pic>
        <p:nvPicPr>
          <p:cNvPr id="5" name="object 5"/>
          <p:cNvPicPr/>
          <p:nvPr/>
        </p:nvPicPr>
        <p:blipFill>
          <a:blip r:embed="rId3" cstate="print"/>
          <a:stretch>
            <a:fillRect/>
          </a:stretch>
        </p:blipFill>
        <p:spPr>
          <a:xfrm>
            <a:off x="11089323" y="3977995"/>
            <a:ext cx="1338922" cy="308800"/>
          </a:xfrm>
          <a:prstGeom prst="rect">
            <a:avLst/>
          </a:prstGeom>
        </p:spPr>
      </p:pic>
      <p:pic>
        <p:nvPicPr>
          <p:cNvPr id="6" name="object 6"/>
          <p:cNvPicPr/>
          <p:nvPr/>
        </p:nvPicPr>
        <p:blipFill>
          <a:blip r:embed="rId4" cstate="print"/>
          <a:stretch>
            <a:fillRect/>
          </a:stretch>
        </p:blipFill>
        <p:spPr>
          <a:xfrm>
            <a:off x="13298805" y="3977995"/>
            <a:ext cx="2255139" cy="308800"/>
          </a:xfrm>
          <a:prstGeom prst="rect">
            <a:avLst/>
          </a:prstGeom>
        </p:spPr>
      </p:pic>
      <p:pic>
        <p:nvPicPr>
          <p:cNvPr id="1026" name="Picture 2" descr="Cell membrane | Definition, Function, &amp; Structure | Britannic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6199" y="1388020"/>
            <a:ext cx="14412077" cy="680983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CELL MEMBRANE | Physiology &amp; Biochemistry"/>
          <p:cNvSpPr>
            <a:spLocks noChangeAspect="1" noChangeArrowheads="1"/>
          </p:cNvSpPr>
          <p:nvPr/>
        </p:nvSpPr>
        <p:spPr bwMode="auto">
          <a:xfrm>
            <a:off x="5797550" y="4083050"/>
            <a:ext cx="7391400" cy="739142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4" name="Picture 3"/>
          <p:cNvPicPr>
            <a:picLocks noChangeAspect="1"/>
          </p:cNvPicPr>
          <p:nvPr/>
        </p:nvPicPr>
        <p:blipFill>
          <a:blip r:embed="rId2"/>
          <a:stretch>
            <a:fillRect/>
          </a:stretch>
        </p:blipFill>
        <p:spPr>
          <a:xfrm>
            <a:off x="784025" y="1416050"/>
            <a:ext cx="15910125" cy="7100515"/>
          </a:xfrm>
          <a:prstGeom prst="rect">
            <a:avLst/>
          </a:prstGeom>
        </p:spPr>
      </p:pic>
    </p:spTree>
    <p:extLst>
      <p:ext uri="{BB962C8B-B14F-4D97-AF65-F5344CB8AC3E}">
        <p14:creationId xmlns:p14="http://schemas.microsoft.com/office/powerpoint/2010/main" val="141795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3550" y="654050"/>
            <a:ext cx="16916400" cy="8710077"/>
          </a:xfrm>
          <a:prstGeom prst="rect">
            <a:avLst/>
          </a:prstGeom>
        </p:spPr>
        <p:txBody>
          <a:bodyPr wrap="square">
            <a:spAutoFit/>
          </a:bodyPr>
          <a:lstStyle/>
          <a:p>
            <a:r>
              <a:rPr lang="en-US" sz="2000" b="1" dirty="0">
                <a:latin typeface="Times New Roman" panose="02020603050405020304" pitchFamily="18" charset="0"/>
                <a:cs typeface="Times New Roman" panose="02020603050405020304" pitchFamily="18" charset="0"/>
              </a:rPr>
              <a:t>Energy Requirement</a:t>
            </a:r>
          </a:p>
          <a:p>
            <a:r>
              <a:rPr lang="en-US" sz="2000" b="1" dirty="0">
                <a:latin typeface="Times New Roman" panose="02020603050405020304" pitchFamily="18" charset="0"/>
                <a:cs typeface="Times New Roman" panose="02020603050405020304" pitchFamily="18" charset="0"/>
              </a:rPr>
              <a:t>Passive Transport</a:t>
            </a:r>
            <a:r>
              <a:rPr lang="en-US" sz="2000" dirty="0">
                <a:latin typeface="Times New Roman" panose="02020603050405020304" pitchFamily="18" charset="0"/>
                <a:cs typeface="Times New Roman" panose="02020603050405020304" pitchFamily="18" charset="0"/>
              </a:rPr>
              <a:t>: Does </a:t>
            </a:r>
            <a:r>
              <a:rPr lang="en-US" sz="2000" b="1" dirty="0">
                <a:latin typeface="Times New Roman" panose="02020603050405020304" pitchFamily="18" charset="0"/>
                <a:cs typeface="Times New Roman" panose="02020603050405020304" pitchFamily="18" charset="0"/>
              </a:rPr>
              <a:t>not</a:t>
            </a:r>
            <a:r>
              <a:rPr lang="en-US" sz="2000" dirty="0">
                <a:latin typeface="Times New Roman" panose="02020603050405020304" pitchFamily="18" charset="0"/>
                <a:cs typeface="Times New Roman" panose="02020603050405020304" pitchFamily="18" charset="0"/>
              </a:rPr>
              <a:t> require energy (ATP) to move substances across the cell membrane.</a:t>
            </a:r>
          </a:p>
          <a:p>
            <a:r>
              <a:rPr lang="en-US" sz="2000" b="1" dirty="0">
                <a:latin typeface="Times New Roman" panose="02020603050405020304" pitchFamily="18" charset="0"/>
                <a:cs typeface="Times New Roman" panose="02020603050405020304" pitchFamily="18" charset="0"/>
              </a:rPr>
              <a:t>Active Transport</a:t>
            </a: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Requires energy (ATP)</a:t>
            </a:r>
            <a:r>
              <a:rPr lang="en-US" sz="2000" dirty="0">
                <a:latin typeface="Times New Roman" panose="02020603050405020304" pitchFamily="18" charset="0"/>
                <a:cs typeface="Times New Roman" panose="02020603050405020304" pitchFamily="18" charset="0"/>
              </a:rPr>
              <a:t> to move substances against their concentration gradient.</a:t>
            </a:r>
          </a:p>
          <a:p>
            <a:pPr>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2. Concentration Gradient</a:t>
            </a:r>
          </a:p>
          <a:p>
            <a:r>
              <a:rPr lang="en-US" sz="2000" b="1" dirty="0">
                <a:latin typeface="Times New Roman" panose="02020603050405020304" pitchFamily="18" charset="0"/>
                <a:cs typeface="Times New Roman" panose="02020603050405020304" pitchFamily="18" charset="0"/>
              </a:rPr>
              <a:t>Passive Transport</a:t>
            </a:r>
            <a:r>
              <a:rPr lang="en-US" sz="2000" dirty="0">
                <a:latin typeface="Times New Roman" panose="02020603050405020304" pitchFamily="18" charset="0"/>
                <a:cs typeface="Times New Roman" panose="02020603050405020304" pitchFamily="18" charset="0"/>
              </a:rPr>
              <a:t>: Substances move </a:t>
            </a:r>
            <a:r>
              <a:rPr lang="en-US" sz="2000" b="1" dirty="0">
                <a:latin typeface="Times New Roman" panose="02020603050405020304" pitchFamily="18" charset="0"/>
                <a:cs typeface="Times New Roman" panose="02020603050405020304" pitchFamily="18" charset="0"/>
              </a:rPr>
              <a:t>down</a:t>
            </a:r>
            <a:r>
              <a:rPr lang="en-US" sz="2000" dirty="0">
                <a:latin typeface="Times New Roman" panose="02020603050405020304" pitchFamily="18" charset="0"/>
                <a:cs typeface="Times New Roman" panose="02020603050405020304" pitchFamily="18" charset="0"/>
              </a:rPr>
              <a:t> their concentration gradient (from an area of high concentration to low concentration).</a:t>
            </a:r>
          </a:p>
          <a:p>
            <a:r>
              <a:rPr lang="en-US" sz="2000" b="1" dirty="0">
                <a:latin typeface="Times New Roman" panose="02020603050405020304" pitchFamily="18" charset="0"/>
                <a:cs typeface="Times New Roman" panose="02020603050405020304" pitchFamily="18" charset="0"/>
              </a:rPr>
              <a:t>Active Transport</a:t>
            </a:r>
            <a:r>
              <a:rPr lang="en-US" sz="2000" dirty="0">
                <a:latin typeface="Times New Roman" panose="02020603050405020304" pitchFamily="18" charset="0"/>
                <a:cs typeface="Times New Roman" panose="02020603050405020304" pitchFamily="18" charset="0"/>
              </a:rPr>
              <a:t>: Substances move </a:t>
            </a:r>
            <a:r>
              <a:rPr lang="en-US" sz="2000" b="1" dirty="0">
                <a:latin typeface="Times New Roman" panose="02020603050405020304" pitchFamily="18" charset="0"/>
                <a:cs typeface="Times New Roman" panose="02020603050405020304" pitchFamily="18" charset="0"/>
              </a:rPr>
              <a:t>against</a:t>
            </a:r>
            <a:r>
              <a:rPr lang="en-US" sz="2000" dirty="0">
                <a:latin typeface="Times New Roman" panose="02020603050405020304" pitchFamily="18" charset="0"/>
                <a:cs typeface="Times New Roman" panose="02020603050405020304" pitchFamily="18" charset="0"/>
              </a:rPr>
              <a:t> their concentration gradient (from an area of low concentration to high concentration).</a:t>
            </a:r>
          </a:p>
          <a:p>
            <a:pPr>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3. Types</a:t>
            </a:r>
          </a:p>
          <a:p>
            <a:r>
              <a:rPr lang="en-US" sz="2000" b="1" dirty="0">
                <a:latin typeface="Times New Roman" panose="02020603050405020304" pitchFamily="18" charset="0"/>
                <a:cs typeface="Times New Roman" panose="02020603050405020304" pitchFamily="18" charset="0"/>
              </a:rPr>
              <a:t>Passive Transport</a:t>
            </a:r>
            <a:r>
              <a:rPr lang="en-US" sz="2000" dirty="0">
                <a:latin typeface="Times New Roman" panose="02020603050405020304" pitchFamily="18" charset="0"/>
                <a:cs typeface="Times New Roman" panose="02020603050405020304" pitchFamily="18" charset="0"/>
              </a:rPr>
              <a:t>: Includes diffusion, facilitated diffusion, and osmosis.</a:t>
            </a:r>
          </a:p>
          <a:p>
            <a:r>
              <a:rPr lang="en-US" sz="2000" b="1" dirty="0">
                <a:latin typeface="Times New Roman" panose="02020603050405020304" pitchFamily="18" charset="0"/>
                <a:cs typeface="Times New Roman" panose="02020603050405020304" pitchFamily="18" charset="0"/>
              </a:rPr>
              <a:t>Active Transport</a:t>
            </a:r>
            <a:r>
              <a:rPr lang="en-US" sz="2000" dirty="0">
                <a:latin typeface="Times New Roman" panose="02020603050405020304" pitchFamily="18" charset="0"/>
                <a:cs typeface="Times New Roman" panose="02020603050405020304" pitchFamily="18" charset="0"/>
              </a:rPr>
              <a:t>: Includes primary active transport (direct use of ATP) and secondary active transport (using the electrochemical gradient).</a:t>
            </a:r>
          </a:p>
          <a:p>
            <a:pPr>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4. Direction of Movement</a:t>
            </a:r>
          </a:p>
          <a:p>
            <a:pPr>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Passive Transport</a:t>
            </a:r>
            <a:r>
              <a:rPr lang="en-US" sz="2000" dirty="0">
                <a:latin typeface="Times New Roman" panose="02020603050405020304" pitchFamily="18" charset="0"/>
                <a:cs typeface="Times New Roman" panose="02020603050405020304" pitchFamily="18" charset="0"/>
              </a:rPr>
              <a:t>: Always moves molecules </a:t>
            </a:r>
            <a:r>
              <a:rPr lang="en-US" sz="2000" b="1" dirty="0">
                <a:latin typeface="Times New Roman" panose="02020603050405020304" pitchFamily="18" charset="0"/>
                <a:cs typeface="Times New Roman" panose="02020603050405020304" pitchFamily="18" charset="0"/>
              </a:rPr>
              <a:t>down</a:t>
            </a:r>
            <a:r>
              <a:rPr lang="en-US" sz="2000" dirty="0">
                <a:latin typeface="Times New Roman" panose="02020603050405020304" pitchFamily="18" charset="0"/>
                <a:cs typeface="Times New Roman" panose="02020603050405020304" pitchFamily="18" charset="0"/>
              </a:rPr>
              <a:t> the concentration gradient (toward equilibrium).</a:t>
            </a:r>
          </a:p>
          <a:p>
            <a:pPr>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Active Transport</a:t>
            </a:r>
            <a:r>
              <a:rPr lang="en-US" sz="2000" dirty="0">
                <a:latin typeface="Times New Roman" panose="02020603050405020304" pitchFamily="18" charset="0"/>
                <a:cs typeface="Times New Roman" panose="02020603050405020304" pitchFamily="18" charset="0"/>
              </a:rPr>
              <a:t>: Moves molecules </a:t>
            </a:r>
            <a:r>
              <a:rPr lang="en-US" sz="2000" b="1" dirty="0">
                <a:latin typeface="Times New Roman" panose="02020603050405020304" pitchFamily="18" charset="0"/>
                <a:cs typeface="Times New Roman" panose="02020603050405020304" pitchFamily="18" charset="0"/>
              </a:rPr>
              <a:t>against</a:t>
            </a:r>
            <a:r>
              <a:rPr lang="en-US" sz="2000" dirty="0">
                <a:latin typeface="Times New Roman" panose="02020603050405020304" pitchFamily="18" charset="0"/>
                <a:cs typeface="Times New Roman" panose="02020603050405020304" pitchFamily="18" charset="0"/>
              </a:rPr>
              <a:t> the concentration gradient (away from equilibrium).</a:t>
            </a:r>
          </a:p>
          <a:p>
            <a:pPr>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5. Examples</a:t>
            </a:r>
          </a:p>
          <a:p>
            <a:r>
              <a:rPr lang="en-US" sz="2000" b="1" dirty="0">
                <a:latin typeface="Times New Roman" panose="02020603050405020304" pitchFamily="18" charset="0"/>
                <a:cs typeface="Times New Roman" panose="02020603050405020304" pitchFamily="18" charset="0"/>
              </a:rPr>
              <a:t>Passive Transport</a:t>
            </a:r>
            <a:r>
              <a:rPr lang="en-US" sz="2000" dirty="0">
                <a:latin typeface="Times New Roman" panose="02020603050405020304" pitchFamily="18" charset="0"/>
                <a:cs typeface="Times New Roman" panose="02020603050405020304" pitchFamily="18" charset="0"/>
              </a:rPr>
              <a:t>:</a:t>
            </a:r>
          </a:p>
          <a:p>
            <a:pPr marL="742950" lvl="1"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Simple diffusion (e.g., oxygen and carbon dioxide moving across the membrane).</a:t>
            </a:r>
          </a:p>
          <a:p>
            <a:pPr marL="742950" lvl="1"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Facilitated diffusion (e.g., glucose using carrier proteins to enter the cell).</a:t>
            </a:r>
          </a:p>
          <a:p>
            <a:pPr marL="742950" lvl="1"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Osmosis (movement of water through a selectively permeable membrane).</a:t>
            </a:r>
          </a:p>
          <a:p>
            <a:r>
              <a:rPr lang="en-US" sz="2000" b="1" dirty="0">
                <a:latin typeface="Times New Roman" panose="02020603050405020304" pitchFamily="18" charset="0"/>
                <a:cs typeface="Times New Roman" panose="02020603050405020304" pitchFamily="18" charset="0"/>
              </a:rPr>
              <a:t>Active Transport</a:t>
            </a:r>
            <a:r>
              <a:rPr lang="en-US" sz="2000" dirty="0">
                <a:latin typeface="Times New Roman" panose="02020603050405020304" pitchFamily="18" charset="0"/>
                <a:cs typeface="Times New Roman" panose="02020603050405020304" pitchFamily="18" charset="0"/>
              </a:rPr>
              <a:t>:</a:t>
            </a:r>
          </a:p>
          <a:p>
            <a:pPr marL="742950" lvl="1"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Sodium-potassium pump (Na+/K+ pump).</a:t>
            </a:r>
          </a:p>
          <a:p>
            <a:pPr marL="742950" lvl="1"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Endocytosis and exocytosis.</a:t>
            </a:r>
          </a:p>
          <a:p>
            <a:pPr marL="742950" lvl="1" indent="-28575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6. Involvement of Proteins</a:t>
            </a:r>
          </a:p>
          <a:p>
            <a:pPr>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Passive Transport</a:t>
            </a:r>
            <a:r>
              <a:rPr lang="en-US" sz="2000" dirty="0">
                <a:latin typeface="Times New Roman" panose="02020603050405020304" pitchFamily="18" charset="0"/>
                <a:cs typeface="Times New Roman" panose="02020603050405020304" pitchFamily="18" charset="0"/>
              </a:rPr>
              <a:t>: Sometimes involves </a:t>
            </a:r>
            <a:r>
              <a:rPr lang="en-US" sz="2000" b="1" dirty="0">
                <a:latin typeface="Times New Roman" panose="02020603050405020304" pitchFamily="18" charset="0"/>
                <a:cs typeface="Times New Roman" panose="02020603050405020304" pitchFamily="18" charset="0"/>
              </a:rPr>
              <a:t>channel or carrier proteins</a:t>
            </a:r>
            <a:r>
              <a:rPr lang="en-US" sz="2000" dirty="0">
                <a:latin typeface="Times New Roman" panose="02020603050405020304" pitchFamily="18" charset="0"/>
                <a:cs typeface="Times New Roman" panose="02020603050405020304" pitchFamily="18" charset="0"/>
              </a:rPr>
              <a:t> (for facilitated diffusion), but these do not require energy.</a:t>
            </a:r>
          </a:p>
          <a:p>
            <a:pPr>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Active Transport</a:t>
            </a: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Always involves carrier proteins</a:t>
            </a:r>
            <a:r>
              <a:rPr lang="en-US" sz="2000" dirty="0">
                <a:latin typeface="Times New Roman" panose="02020603050405020304" pitchFamily="18" charset="0"/>
                <a:cs typeface="Times New Roman" panose="02020603050405020304" pitchFamily="18" charset="0"/>
              </a:rPr>
              <a:t> or transporters that require energy to function</a:t>
            </a:r>
          </a:p>
        </p:txBody>
      </p:sp>
    </p:spTree>
    <p:extLst>
      <p:ext uri="{BB962C8B-B14F-4D97-AF65-F5344CB8AC3E}">
        <p14:creationId xmlns:p14="http://schemas.microsoft.com/office/powerpoint/2010/main" val="3236145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ctive transpo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6350" y="882650"/>
            <a:ext cx="10823575" cy="9026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1429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64C682E-98D5-4CB1-85B3-DCCE31E718B5}"/>
              </a:ext>
            </a:extLst>
          </p:cNvPr>
          <p:cNvSpPr txBox="1"/>
          <p:nvPr/>
        </p:nvSpPr>
        <p:spPr>
          <a:xfrm>
            <a:off x="920750" y="882650"/>
            <a:ext cx="6705600" cy="8402300"/>
          </a:xfrm>
          <a:prstGeom prst="rect">
            <a:avLst/>
          </a:prstGeom>
          <a:noFill/>
        </p:spPr>
        <p:txBody>
          <a:bodyPr wrap="square" rtlCol="0">
            <a:spAutoFit/>
          </a:bodyPr>
          <a:lstStyle/>
          <a:p>
            <a:pPr algn="just"/>
            <a:r>
              <a:rPr lang="en-US" sz="3600" b="1" dirty="0">
                <a:latin typeface="Times New Roman" panose="02020603050405020304" pitchFamily="18" charset="0"/>
                <a:cs typeface="Times New Roman" panose="02020603050405020304" pitchFamily="18" charset="0"/>
              </a:rPr>
              <a:t>CELL WALL: </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 non living rigid structure called as cell wall forms an outer covering for the plasma membrane of fungi and plants. </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It not only gives shapes but also provide protection to cell from mechanical damage and infection. </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It helps in cell-cell interactions. </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Mainly made up of cellulose, hemicellulose, pectin etc. </a:t>
            </a:r>
          </a:p>
          <a:p>
            <a:pPr algn="just"/>
            <a:endParaRPr lang="en-US" sz="2400" dirty="0">
              <a:latin typeface="Times New Roman" panose="02020603050405020304" pitchFamily="18" charset="0"/>
              <a:cs typeface="Times New Roman" panose="02020603050405020304" pitchFamily="18" charset="0"/>
            </a:endParaRPr>
          </a:p>
          <a:p>
            <a:pPr lvl="0" algn="just" eaLnBrk="0" fontAlgn="base" hangingPunct="0">
              <a:spcBef>
                <a:spcPct val="0"/>
              </a:spcBef>
              <a:spcAft>
                <a:spcPct val="0"/>
              </a:spcAft>
              <a:buFontTx/>
              <a:buChar char="•"/>
            </a:pPr>
            <a:r>
              <a:rPr lang="en-US" altLang="en-US" sz="2400" b="1" dirty="0">
                <a:latin typeface="Times New Roman" panose="02020603050405020304" pitchFamily="18" charset="0"/>
                <a:cs typeface="Times New Roman" panose="02020603050405020304" pitchFamily="18" charset="0"/>
              </a:rPr>
              <a:t>Primary Cell Wall</a:t>
            </a:r>
            <a:r>
              <a:rPr lang="en-US" altLang="en-US" sz="2400" dirty="0">
                <a:latin typeface="Times New Roman" panose="02020603050405020304" pitchFamily="18" charset="0"/>
                <a:cs typeface="Times New Roman" panose="02020603050405020304" pitchFamily="18" charset="0"/>
              </a:rPr>
              <a:t>: Thin and flexible, allowing growth.</a:t>
            </a:r>
          </a:p>
          <a:p>
            <a:pPr lvl="0" algn="just" eaLnBrk="0" fontAlgn="base" hangingPunct="0">
              <a:spcBef>
                <a:spcPct val="0"/>
              </a:spcBef>
              <a:spcAft>
                <a:spcPct val="0"/>
              </a:spcAft>
              <a:buFontTx/>
              <a:buChar char="•"/>
            </a:pPr>
            <a:r>
              <a:rPr lang="en-US" altLang="en-US" sz="2400" b="1" dirty="0">
                <a:latin typeface="Times New Roman" panose="02020603050405020304" pitchFamily="18" charset="0"/>
                <a:cs typeface="Times New Roman" panose="02020603050405020304" pitchFamily="18" charset="0"/>
              </a:rPr>
              <a:t>Secondary Cell Wall</a:t>
            </a:r>
            <a:r>
              <a:rPr lang="en-US" altLang="en-US" sz="2400" dirty="0">
                <a:latin typeface="Times New Roman" panose="02020603050405020304" pitchFamily="18" charset="0"/>
                <a:cs typeface="Times New Roman" panose="02020603050405020304" pitchFamily="18" charset="0"/>
              </a:rPr>
              <a:t>: Thicker, found in mature cells, provides additional strength.</a:t>
            </a:r>
          </a:p>
          <a:p>
            <a:pPr lvl="0" algn="just" eaLnBrk="0" fontAlgn="base" hangingPunct="0">
              <a:spcBef>
                <a:spcPct val="0"/>
              </a:spcBef>
              <a:spcAft>
                <a:spcPct val="0"/>
              </a:spcAft>
              <a:buFontTx/>
              <a:buChar char="•"/>
            </a:pPr>
            <a:r>
              <a:rPr lang="en-US" altLang="en-US" sz="2400" b="1" dirty="0">
                <a:latin typeface="Times New Roman" panose="02020603050405020304" pitchFamily="18" charset="0"/>
                <a:cs typeface="Times New Roman" panose="02020603050405020304" pitchFamily="18" charset="0"/>
              </a:rPr>
              <a:t>Middle Lamella</a:t>
            </a:r>
            <a:r>
              <a:rPr lang="en-US" altLang="en-US" sz="2400" dirty="0">
                <a:latin typeface="Times New Roman" panose="02020603050405020304" pitchFamily="18" charset="0"/>
                <a:cs typeface="Times New Roman" panose="02020603050405020304" pitchFamily="18" charset="0"/>
              </a:rPr>
              <a:t>: Rich in pectin, it helps glue adjacent cells together. </a:t>
            </a:r>
          </a:p>
          <a:p>
            <a:pPr algn="just"/>
            <a:endParaRPr lang="en-US"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Unlike plants, fungi, and some protists, animal cells lack a cell wall. They only have a flexible </a:t>
            </a:r>
            <a:r>
              <a:rPr lang="en-US" sz="2400" b="1" dirty="0">
                <a:latin typeface="Times New Roman" panose="02020603050405020304" pitchFamily="18" charset="0"/>
                <a:cs typeface="Times New Roman" panose="02020603050405020304" pitchFamily="18" charset="0"/>
              </a:rPr>
              <a:t>cell membrane</a:t>
            </a:r>
            <a:r>
              <a:rPr lang="en-US" sz="2400" dirty="0">
                <a:latin typeface="Times New Roman" panose="02020603050405020304" pitchFamily="18" charset="0"/>
                <a:cs typeface="Times New Roman" panose="02020603050405020304" pitchFamily="18" charset="0"/>
              </a:rPr>
              <a:t>, allowing for different types of cell shapes and mobility.</a:t>
            </a:r>
            <a:endParaRPr lang="en-IN" sz="2400" dirty="0">
              <a:latin typeface="Times New Roman" panose="02020603050405020304" pitchFamily="18" charset="0"/>
              <a:cs typeface="Times New Roman" panose="02020603050405020304" pitchFamily="18" charset="0"/>
            </a:endParaRPr>
          </a:p>
        </p:txBody>
      </p:sp>
      <p:sp>
        <p:nvSpPr>
          <p:cNvPr id="7" name="AutoShape 4" descr="Eukaryotic cell wall: Structure, chemical composition, and function">
            <a:extLst>
              <a:ext uri="{FF2B5EF4-FFF2-40B4-BE49-F238E27FC236}">
                <a16:creationId xmlns:a16="http://schemas.microsoft.com/office/drawing/2014/main" id="{829BCD38-DF4F-4BCE-977E-6B6D4F6F2618}"/>
              </a:ext>
            </a:extLst>
          </p:cNvPr>
          <p:cNvSpPr>
            <a:spLocks noChangeAspect="1" noChangeArrowheads="1"/>
          </p:cNvSpPr>
          <p:nvPr/>
        </p:nvSpPr>
        <p:spPr bwMode="auto">
          <a:xfrm>
            <a:off x="9455150" y="5149850"/>
            <a:ext cx="3733800" cy="3733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8" name="Picture 7">
            <a:extLst>
              <a:ext uri="{FF2B5EF4-FFF2-40B4-BE49-F238E27FC236}">
                <a16:creationId xmlns:a16="http://schemas.microsoft.com/office/drawing/2014/main" id="{0BBB2D74-7422-470A-A29E-D55494BA8D00}"/>
              </a:ext>
            </a:extLst>
          </p:cNvPr>
          <p:cNvPicPr>
            <a:picLocks noChangeAspect="1"/>
          </p:cNvPicPr>
          <p:nvPr/>
        </p:nvPicPr>
        <p:blipFill>
          <a:blip r:embed="rId2"/>
          <a:stretch>
            <a:fillRect/>
          </a:stretch>
        </p:blipFill>
        <p:spPr>
          <a:xfrm>
            <a:off x="9124334" y="1850672"/>
            <a:ext cx="8129231" cy="6096923"/>
          </a:xfrm>
          <a:prstGeom prst="rect">
            <a:avLst/>
          </a:prstGeom>
        </p:spPr>
      </p:pic>
    </p:spTree>
    <p:extLst>
      <p:ext uri="{BB962C8B-B14F-4D97-AF65-F5344CB8AC3E}">
        <p14:creationId xmlns:p14="http://schemas.microsoft.com/office/powerpoint/2010/main" val="1840217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74F2A2-90C6-4318-B551-F6D53D32AC1F}"/>
              </a:ext>
            </a:extLst>
          </p:cNvPr>
          <p:cNvPicPr>
            <a:picLocks noChangeAspect="1"/>
          </p:cNvPicPr>
          <p:nvPr/>
        </p:nvPicPr>
        <p:blipFill rotWithShape="1">
          <a:blip r:embed="rId2"/>
          <a:srcRect l="7500" r="7500"/>
          <a:stretch/>
        </p:blipFill>
        <p:spPr>
          <a:xfrm>
            <a:off x="3968750" y="1720850"/>
            <a:ext cx="10363200" cy="6858000"/>
          </a:xfrm>
          <a:prstGeom prst="rect">
            <a:avLst/>
          </a:prstGeom>
        </p:spPr>
      </p:pic>
    </p:spTree>
    <p:extLst>
      <p:ext uri="{BB962C8B-B14F-4D97-AF65-F5344CB8AC3E}">
        <p14:creationId xmlns:p14="http://schemas.microsoft.com/office/powerpoint/2010/main" val="6814164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E6635D-EB83-4035-852B-78573B96C3E6}"/>
              </a:ext>
            </a:extLst>
          </p:cNvPr>
          <p:cNvSpPr txBox="1"/>
          <p:nvPr/>
        </p:nvSpPr>
        <p:spPr>
          <a:xfrm>
            <a:off x="463550" y="117703"/>
            <a:ext cx="9677400" cy="10064294"/>
          </a:xfrm>
          <a:prstGeom prst="rect">
            <a:avLst/>
          </a:prstGeom>
          <a:noFill/>
        </p:spPr>
        <p:txBody>
          <a:bodyPr wrap="square" rtlCol="0">
            <a:spAutoFit/>
          </a:bodyPr>
          <a:lstStyle/>
          <a:p>
            <a:r>
              <a:rPr lang="en-US" sz="3600" b="1" dirty="0">
                <a:latin typeface="Times New Roman" panose="02020603050405020304" pitchFamily="18" charset="0"/>
                <a:cs typeface="Times New Roman" panose="02020603050405020304" pitchFamily="18" charset="0"/>
              </a:rPr>
              <a:t>THE ENDOPLASMIC RETICULUM (ER) : </a:t>
            </a:r>
          </a:p>
          <a:p>
            <a:pPr algn="just"/>
            <a:endParaRPr lang="en-US" sz="2400" b="1"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The Endoplasmic Reticulum (ER) is an important organelle in eukaryotic cells involved in the synthesis, folding, modification, and transport of proteins and lipids.</a:t>
            </a:r>
          </a:p>
          <a:p>
            <a:pPr algn="just"/>
            <a:r>
              <a:rPr lang="en-US" sz="2400" dirty="0">
                <a:latin typeface="Times New Roman" panose="02020603050405020304" pitchFamily="18" charset="0"/>
                <a:cs typeface="Times New Roman" panose="02020603050405020304" pitchFamily="18" charset="0"/>
              </a:rPr>
              <a:t>The presence of a network or reticulum of tiny tubular structure scattered in the cytoplasm that is called ER. </a:t>
            </a:r>
          </a:p>
          <a:p>
            <a:pPr algn="just"/>
            <a:r>
              <a:rPr lang="en-US" sz="2400" dirty="0">
                <a:latin typeface="Times New Roman" panose="02020603050405020304" pitchFamily="18" charset="0"/>
                <a:cs typeface="Times New Roman" panose="02020603050405020304" pitchFamily="18" charset="0"/>
              </a:rPr>
              <a:t>ER divide into two compartments: </a:t>
            </a:r>
          </a:p>
          <a:p>
            <a:pPr marL="457200" indent="-457200" algn="just">
              <a:buAutoNum type="arabicPeriod"/>
            </a:pPr>
            <a:r>
              <a:rPr lang="en-US" sz="2400" dirty="0">
                <a:latin typeface="Times New Roman" panose="02020603050405020304" pitchFamily="18" charset="0"/>
                <a:cs typeface="Times New Roman" panose="02020603050405020304" pitchFamily="18" charset="0"/>
              </a:rPr>
              <a:t>Luminal (Inside ER) </a:t>
            </a:r>
          </a:p>
          <a:p>
            <a:pPr marL="457200" indent="-457200" algn="just">
              <a:buAutoNum type="arabicPeriod"/>
            </a:pPr>
            <a:r>
              <a:rPr lang="en-US" sz="2400" dirty="0">
                <a:latin typeface="Times New Roman" panose="02020603050405020304" pitchFamily="18" charset="0"/>
                <a:cs typeface="Times New Roman" panose="02020603050405020304" pitchFamily="18" charset="0"/>
              </a:rPr>
              <a:t>Extra Luminal (Cytoplasm) </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The rough ER is called "rough" because its surface is studded with ribosomes, giving it a granular appearance (RER). </a:t>
            </a:r>
          </a:p>
          <a:p>
            <a:pPr algn="just"/>
            <a:r>
              <a:rPr lang="en-US" sz="2400" dirty="0">
                <a:latin typeface="Times New Roman" panose="02020603050405020304" pitchFamily="18" charset="0"/>
                <a:cs typeface="Times New Roman" panose="02020603050405020304" pitchFamily="18" charset="0"/>
              </a:rPr>
              <a:t>In the absence of ribosomes they appear smooth and are called smooth endoplasmic reticulum (SER). </a:t>
            </a:r>
          </a:p>
          <a:p>
            <a:pPr algn="just"/>
            <a:endParaRPr lang="en-US" sz="2400" b="1"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Protein Synthesis</a:t>
            </a:r>
            <a:r>
              <a:rPr lang="en-US" sz="2400" dirty="0">
                <a:latin typeface="Times New Roman" panose="02020603050405020304" pitchFamily="18" charset="0"/>
                <a:cs typeface="Times New Roman" panose="02020603050405020304" pitchFamily="18" charset="0"/>
              </a:rPr>
              <a:t>: Ribosomes attached to the RER synthesize proteins that are either secreted by the cell, incorporated into the cell membrane, or sent to lysosomes.</a:t>
            </a:r>
          </a:p>
          <a:p>
            <a:pPr algn="just"/>
            <a:r>
              <a:rPr lang="en-US" sz="2400" dirty="0">
                <a:latin typeface="Times New Roman" panose="02020603050405020304" pitchFamily="18" charset="0"/>
                <a:cs typeface="Times New Roman" panose="02020603050405020304" pitchFamily="18" charset="0"/>
              </a:rPr>
              <a:t>The SER is involved in the synthesis of lipids, including phospholipids and cholesterol, which are essential for membrane formation.</a:t>
            </a:r>
          </a:p>
          <a:p>
            <a:pPr algn="just"/>
            <a:endParaRPr lang="en-US" sz="2400" b="1"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The ER acts as a manufacturing and packaging system within the cell. It synthesizes proteins and lipids, ensures proper protein folding, detoxifies harmful substances, and transports synthesized molecules to their destinations, often in collaboration with the </a:t>
            </a:r>
            <a:r>
              <a:rPr lang="en-US" sz="2400" b="1" dirty="0">
                <a:latin typeface="Times New Roman" panose="02020603050405020304" pitchFamily="18" charset="0"/>
                <a:cs typeface="Times New Roman" panose="02020603050405020304" pitchFamily="18" charset="0"/>
              </a:rPr>
              <a:t>Golgi apparatus</a:t>
            </a:r>
            <a:r>
              <a:rPr lang="en-US" sz="2400" dirty="0">
                <a:latin typeface="Times New Roman" panose="02020603050405020304" pitchFamily="18" charset="0"/>
                <a:cs typeface="Times New Roman" panose="02020603050405020304" pitchFamily="18" charset="0"/>
              </a:rPr>
              <a:t>.</a:t>
            </a:r>
            <a:endParaRPr lang="en-IN" sz="2400" b="1"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71107996-8BF6-4DF7-9CDD-01A00655F335}"/>
              </a:ext>
            </a:extLst>
          </p:cNvPr>
          <p:cNvPicPr>
            <a:picLocks noChangeAspect="1"/>
          </p:cNvPicPr>
          <p:nvPr/>
        </p:nvPicPr>
        <p:blipFill>
          <a:blip r:embed="rId2"/>
          <a:stretch>
            <a:fillRect/>
          </a:stretch>
        </p:blipFill>
        <p:spPr>
          <a:xfrm>
            <a:off x="10375900" y="2025650"/>
            <a:ext cx="7924800" cy="5943600"/>
          </a:xfrm>
          <a:prstGeom prst="rect">
            <a:avLst/>
          </a:prstGeom>
        </p:spPr>
      </p:pic>
    </p:spTree>
    <p:extLst>
      <p:ext uri="{BB962C8B-B14F-4D97-AF65-F5344CB8AC3E}">
        <p14:creationId xmlns:p14="http://schemas.microsoft.com/office/powerpoint/2010/main" val="32419752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98EE626-CD1E-4959-8084-41DA92B0E6A8}"/>
              </a:ext>
            </a:extLst>
          </p:cNvPr>
          <p:cNvPicPr>
            <a:picLocks noChangeAspect="1"/>
          </p:cNvPicPr>
          <p:nvPr/>
        </p:nvPicPr>
        <p:blipFill>
          <a:blip r:embed="rId2"/>
          <a:stretch>
            <a:fillRect/>
          </a:stretch>
        </p:blipFill>
        <p:spPr>
          <a:xfrm>
            <a:off x="3130551" y="649518"/>
            <a:ext cx="12039600" cy="9000666"/>
          </a:xfrm>
          <a:prstGeom prst="rect">
            <a:avLst/>
          </a:prstGeom>
        </p:spPr>
      </p:pic>
    </p:spTree>
    <p:extLst>
      <p:ext uri="{BB962C8B-B14F-4D97-AF65-F5344CB8AC3E}">
        <p14:creationId xmlns:p14="http://schemas.microsoft.com/office/powerpoint/2010/main" val="2788430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46FE336-A97F-4DE2-8708-08457D110504}"/>
              </a:ext>
            </a:extLst>
          </p:cNvPr>
          <p:cNvSpPr/>
          <p:nvPr/>
        </p:nvSpPr>
        <p:spPr>
          <a:xfrm>
            <a:off x="1225550" y="1263650"/>
            <a:ext cx="16687800" cy="7109639"/>
          </a:xfrm>
          <a:prstGeom prst="rect">
            <a:avLst/>
          </a:prstGeom>
        </p:spPr>
        <p:txBody>
          <a:bodyPr wrap="square">
            <a:spAutoFit/>
          </a:bodyPr>
          <a:lstStyle/>
          <a:p>
            <a:r>
              <a:rPr lang="en-US" sz="3600" b="1" dirty="0">
                <a:latin typeface="Times New Roman" panose="02020603050405020304" pitchFamily="18" charset="0"/>
                <a:cs typeface="Times New Roman" panose="02020603050405020304" pitchFamily="18" charset="0"/>
              </a:rPr>
              <a:t>GOLGI APPARATUS: </a:t>
            </a:r>
          </a:p>
          <a:p>
            <a:pPr algn="just"/>
            <a:r>
              <a:rPr lang="en-US" sz="2800" dirty="0" err="1">
                <a:latin typeface="Times New Roman" panose="02020603050405020304" pitchFamily="18" charset="0"/>
                <a:cs typeface="Times New Roman" panose="02020603050405020304" pitchFamily="18" charset="0"/>
              </a:rPr>
              <a:t>Camilio</a:t>
            </a:r>
            <a:r>
              <a:rPr lang="en-US" sz="2800" dirty="0">
                <a:latin typeface="Times New Roman" panose="02020603050405020304" pitchFamily="18" charset="0"/>
                <a:cs typeface="Times New Roman" panose="02020603050405020304" pitchFamily="18" charset="0"/>
              </a:rPr>
              <a:t> Golgi (1898) first observed densely stained reticular structure near the nucleus. </a:t>
            </a:r>
          </a:p>
          <a:p>
            <a:pPr algn="just"/>
            <a:r>
              <a:rPr lang="en-US" sz="2800" dirty="0">
                <a:latin typeface="Times New Roman" panose="02020603050405020304" pitchFamily="18" charset="0"/>
                <a:cs typeface="Times New Roman" panose="02020603050405020304" pitchFamily="18" charset="0"/>
              </a:rPr>
              <a:t>These were stacked parallel to each other. </a:t>
            </a:r>
          </a:p>
          <a:p>
            <a:pPr algn="just"/>
            <a:endParaRPr lang="en-US" sz="2800" dirty="0">
              <a:latin typeface="Times New Roman" panose="02020603050405020304" pitchFamily="18" charset="0"/>
              <a:cs typeface="Times New Roman" panose="02020603050405020304" pitchFamily="18" charset="0"/>
            </a:endParaRPr>
          </a:p>
          <a:p>
            <a:pPr algn="just"/>
            <a:r>
              <a:rPr lang="en-US" sz="2800" b="1" dirty="0">
                <a:latin typeface="Times New Roman" panose="02020603050405020304" pitchFamily="18" charset="0"/>
                <a:cs typeface="Times New Roman" panose="02020603050405020304" pitchFamily="18" charset="0"/>
              </a:rPr>
              <a:t>Structure:</a:t>
            </a:r>
            <a:endParaRPr lang="en-US" sz="2800" dirty="0">
              <a:latin typeface="Times New Roman" panose="02020603050405020304" pitchFamily="18" charset="0"/>
              <a:cs typeface="Times New Roman" panose="02020603050405020304" pitchFamily="18" charset="0"/>
            </a:endParaRPr>
          </a:p>
          <a:p>
            <a:pPr lvl="1" algn="just"/>
            <a:r>
              <a:rPr lang="en-US" sz="2800" dirty="0">
                <a:latin typeface="Times New Roman" panose="02020603050405020304" pitchFamily="18" charset="0"/>
                <a:cs typeface="Times New Roman" panose="02020603050405020304" pitchFamily="18" charset="0"/>
              </a:rPr>
              <a:t>Consists of a series of flattened, membrane-bound sacs called cisternae.</a:t>
            </a:r>
          </a:p>
          <a:p>
            <a:pPr lvl="1" algn="just"/>
            <a:r>
              <a:rPr lang="en-US" sz="2800" dirty="0">
                <a:latin typeface="Times New Roman" panose="02020603050405020304" pitchFamily="18" charset="0"/>
                <a:cs typeface="Times New Roman" panose="02020603050405020304" pitchFamily="18" charset="0"/>
              </a:rPr>
              <a:t>Has two distinct faces: </a:t>
            </a:r>
            <a:r>
              <a:rPr lang="en-US" sz="2800" b="1" dirty="0">
                <a:latin typeface="Times New Roman" panose="02020603050405020304" pitchFamily="18" charset="0"/>
                <a:cs typeface="Times New Roman" panose="02020603050405020304" pitchFamily="18" charset="0"/>
              </a:rPr>
              <a:t>cis face</a:t>
            </a:r>
            <a:r>
              <a:rPr lang="en-US" sz="2800" dirty="0">
                <a:latin typeface="Times New Roman" panose="02020603050405020304" pitchFamily="18" charset="0"/>
                <a:cs typeface="Times New Roman" panose="02020603050405020304" pitchFamily="18" charset="0"/>
              </a:rPr>
              <a:t> (receiving side) and </a:t>
            </a:r>
            <a:r>
              <a:rPr lang="en-US" sz="2800" b="1" dirty="0">
                <a:latin typeface="Times New Roman" panose="02020603050405020304" pitchFamily="18" charset="0"/>
                <a:cs typeface="Times New Roman" panose="02020603050405020304" pitchFamily="18" charset="0"/>
              </a:rPr>
              <a:t>trans face</a:t>
            </a:r>
            <a:r>
              <a:rPr lang="en-US" sz="2800" dirty="0">
                <a:latin typeface="Times New Roman" panose="02020603050405020304" pitchFamily="18" charset="0"/>
                <a:cs typeface="Times New Roman" panose="02020603050405020304" pitchFamily="18" charset="0"/>
              </a:rPr>
              <a:t> (shipping side).</a:t>
            </a:r>
          </a:p>
          <a:p>
            <a:pPr lvl="1" algn="just"/>
            <a:r>
              <a:rPr lang="en-US" sz="2800" dirty="0">
                <a:latin typeface="Times New Roman" panose="02020603050405020304" pitchFamily="18" charset="0"/>
                <a:cs typeface="Times New Roman" panose="02020603050405020304" pitchFamily="18" charset="0"/>
              </a:rPr>
              <a:t>Vesicles from the endoplasmic reticulum fuse with the cis face, while vesicles from the trans face carry processed proteins to other locations.</a:t>
            </a:r>
          </a:p>
          <a:p>
            <a:pPr algn="just"/>
            <a:r>
              <a:rPr lang="en-US" sz="2800" b="1" dirty="0">
                <a:latin typeface="Times New Roman" panose="02020603050405020304" pitchFamily="18" charset="0"/>
                <a:cs typeface="Times New Roman" panose="02020603050405020304" pitchFamily="18" charset="0"/>
              </a:rPr>
              <a:t>Functions:</a:t>
            </a:r>
            <a:endParaRPr lang="en-US" sz="2800" dirty="0">
              <a:latin typeface="Times New Roman" panose="02020603050405020304" pitchFamily="18" charset="0"/>
              <a:cs typeface="Times New Roman" panose="02020603050405020304" pitchFamily="18" charset="0"/>
            </a:endParaRPr>
          </a:p>
          <a:p>
            <a:pPr lvl="1" algn="just"/>
            <a:r>
              <a:rPr lang="en-US" sz="2800" b="1" dirty="0">
                <a:latin typeface="Times New Roman" panose="02020603050405020304" pitchFamily="18" charset="0"/>
                <a:cs typeface="Times New Roman" panose="02020603050405020304" pitchFamily="18" charset="0"/>
              </a:rPr>
              <a:t>Modification of proteins:</a:t>
            </a:r>
            <a:r>
              <a:rPr lang="en-US" sz="2800" dirty="0">
                <a:latin typeface="Times New Roman" panose="02020603050405020304" pitchFamily="18" charset="0"/>
                <a:cs typeface="Times New Roman" panose="02020603050405020304" pitchFamily="18" charset="0"/>
              </a:rPr>
              <a:t> Glycosylation (adding carbohydrate groups) and other post-translational modifications.</a:t>
            </a:r>
          </a:p>
          <a:p>
            <a:pPr lvl="1" algn="just"/>
            <a:r>
              <a:rPr lang="en-US" sz="2800" b="1" dirty="0">
                <a:latin typeface="Times New Roman" panose="02020603050405020304" pitchFamily="18" charset="0"/>
                <a:cs typeface="Times New Roman" panose="02020603050405020304" pitchFamily="18" charset="0"/>
              </a:rPr>
              <a:t>Packaging and sorting:</a:t>
            </a:r>
            <a:r>
              <a:rPr lang="en-US" sz="2800" dirty="0">
                <a:latin typeface="Times New Roman" panose="02020603050405020304" pitchFamily="18" charset="0"/>
                <a:cs typeface="Times New Roman" panose="02020603050405020304" pitchFamily="18" charset="0"/>
              </a:rPr>
              <a:t> Proteins and lipids are packaged into vesicles for transport to specific destinations (like lysosomes or the plasma membrane).</a:t>
            </a:r>
          </a:p>
          <a:p>
            <a:pPr lvl="1" algn="just"/>
            <a:r>
              <a:rPr lang="en-US" sz="2800" b="1" dirty="0">
                <a:latin typeface="Times New Roman" panose="02020603050405020304" pitchFamily="18" charset="0"/>
                <a:cs typeface="Times New Roman" panose="02020603050405020304" pitchFamily="18" charset="0"/>
              </a:rPr>
              <a:t>Formation of lysosomes.</a:t>
            </a:r>
            <a:endParaRPr lang="en-US" sz="2800" dirty="0">
              <a:latin typeface="Times New Roman" panose="02020603050405020304" pitchFamily="18" charset="0"/>
              <a:cs typeface="Times New Roman" panose="02020603050405020304" pitchFamily="18" charset="0"/>
            </a:endParaRPr>
          </a:p>
          <a:p>
            <a:pPr lvl="1" algn="just"/>
            <a:r>
              <a:rPr lang="en-US" sz="2800" b="1" dirty="0">
                <a:latin typeface="Times New Roman" panose="02020603050405020304" pitchFamily="18" charset="0"/>
                <a:cs typeface="Times New Roman" panose="02020603050405020304" pitchFamily="18" charset="0"/>
              </a:rPr>
              <a:t>Secretion:</a:t>
            </a:r>
            <a:r>
              <a:rPr lang="en-US" sz="2800" dirty="0">
                <a:latin typeface="Times New Roman" panose="02020603050405020304" pitchFamily="18" charset="0"/>
                <a:cs typeface="Times New Roman" panose="02020603050405020304" pitchFamily="18" charset="0"/>
              </a:rPr>
              <a:t> Involved in the secretion of enzymes, hormones, and other materials.</a:t>
            </a:r>
          </a:p>
        </p:txBody>
      </p:sp>
    </p:spTree>
    <p:extLst>
      <p:ext uri="{BB962C8B-B14F-4D97-AF65-F5344CB8AC3E}">
        <p14:creationId xmlns:p14="http://schemas.microsoft.com/office/powerpoint/2010/main" val="3465449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4F571D-18A6-464A-8A84-C5BC9B77DE65}"/>
              </a:ext>
            </a:extLst>
          </p:cNvPr>
          <p:cNvPicPr>
            <a:picLocks noChangeAspect="1"/>
          </p:cNvPicPr>
          <p:nvPr/>
        </p:nvPicPr>
        <p:blipFill>
          <a:blip r:embed="rId2"/>
          <a:stretch>
            <a:fillRect/>
          </a:stretch>
        </p:blipFill>
        <p:spPr>
          <a:xfrm>
            <a:off x="4197350" y="13970"/>
            <a:ext cx="10829585" cy="9860280"/>
          </a:xfrm>
          <a:prstGeom prst="rect">
            <a:avLst/>
          </a:prstGeom>
        </p:spPr>
      </p:pic>
    </p:spTree>
    <p:extLst>
      <p:ext uri="{BB962C8B-B14F-4D97-AF65-F5344CB8AC3E}">
        <p14:creationId xmlns:p14="http://schemas.microsoft.com/office/powerpoint/2010/main" val="6691100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545E3F-AC46-4B31-A446-DCA212F6E54B}"/>
              </a:ext>
            </a:extLst>
          </p:cNvPr>
          <p:cNvSpPr/>
          <p:nvPr/>
        </p:nvSpPr>
        <p:spPr>
          <a:xfrm>
            <a:off x="844551" y="1339850"/>
            <a:ext cx="6858000" cy="7909858"/>
          </a:xfrm>
          <a:prstGeom prst="rect">
            <a:avLst/>
          </a:prstGeom>
        </p:spPr>
        <p:txBody>
          <a:bodyPr wrap="square">
            <a:spAutoFit/>
          </a:bodyPr>
          <a:lstStyle/>
          <a:p>
            <a:r>
              <a:rPr lang="en-IN" sz="3600" b="1" dirty="0">
                <a:latin typeface="Times New Roman" panose="02020603050405020304" pitchFamily="18" charset="0"/>
                <a:cs typeface="Times New Roman" panose="02020603050405020304" pitchFamily="18" charset="0"/>
              </a:rPr>
              <a:t>LYSOSOMES: </a:t>
            </a:r>
          </a:p>
          <a:p>
            <a:endParaRPr lang="en-IN" sz="2400" b="1" dirty="0">
              <a:latin typeface="Times New Roman" panose="02020603050405020304" pitchFamily="18" charset="0"/>
              <a:cs typeface="Times New Roman" panose="02020603050405020304" pitchFamily="18" charset="0"/>
            </a:endParaRPr>
          </a:p>
          <a:p>
            <a:pPr algn="just"/>
            <a:r>
              <a:rPr lang="en-IN" sz="2800" b="1" dirty="0">
                <a:latin typeface="Times New Roman" panose="02020603050405020304" pitchFamily="18" charset="0"/>
                <a:cs typeface="Times New Roman" panose="02020603050405020304" pitchFamily="18" charset="0"/>
              </a:rPr>
              <a:t>Structure:</a:t>
            </a:r>
            <a:endParaRPr lang="en-IN" sz="2800" dirty="0">
              <a:latin typeface="Times New Roman" panose="02020603050405020304" pitchFamily="18" charset="0"/>
              <a:cs typeface="Times New Roman" panose="02020603050405020304" pitchFamily="18" charset="0"/>
            </a:endParaRPr>
          </a:p>
          <a:p>
            <a:pPr lvl="1" algn="just"/>
            <a:r>
              <a:rPr lang="en-IN" sz="2800" dirty="0">
                <a:latin typeface="Times New Roman" panose="02020603050405020304" pitchFamily="18" charset="0"/>
                <a:cs typeface="Times New Roman" panose="02020603050405020304" pitchFamily="18" charset="0"/>
              </a:rPr>
              <a:t>Small, spherical, membrane-bound organelles filled with digestive enzymes.</a:t>
            </a:r>
          </a:p>
          <a:p>
            <a:pPr lvl="1" algn="just"/>
            <a:r>
              <a:rPr lang="en-IN" sz="2800" dirty="0">
                <a:latin typeface="Times New Roman" panose="02020603050405020304" pitchFamily="18" charset="0"/>
                <a:cs typeface="Times New Roman" panose="02020603050405020304" pitchFamily="18" charset="0"/>
              </a:rPr>
              <a:t>Acidic pH inside due to proton pumps in the membrane.</a:t>
            </a:r>
          </a:p>
          <a:p>
            <a:pPr algn="just"/>
            <a:r>
              <a:rPr lang="en-IN" sz="2800" b="1" dirty="0">
                <a:latin typeface="Times New Roman" panose="02020603050405020304" pitchFamily="18" charset="0"/>
                <a:cs typeface="Times New Roman" panose="02020603050405020304" pitchFamily="18" charset="0"/>
              </a:rPr>
              <a:t>Functions:</a:t>
            </a:r>
            <a:endParaRPr lang="en-IN" sz="2800" dirty="0">
              <a:latin typeface="Times New Roman" panose="02020603050405020304" pitchFamily="18" charset="0"/>
              <a:cs typeface="Times New Roman" panose="02020603050405020304" pitchFamily="18" charset="0"/>
            </a:endParaRPr>
          </a:p>
          <a:p>
            <a:pPr lvl="1" algn="just"/>
            <a:r>
              <a:rPr lang="en-IN" sz="2800" b="1" dirty="0">
                <a:latin typeface="Times New Roman" panose="02020603050405020304" pitchFamily="18" charset="0"/>
                <a:cs typeface="Times New Roman" panose="02020603050405020304" pitchFamily="18" charset="0"/>
              </a:rPr>
              <a:t>Intracellular digestion:</a:t>
            </a:r>
            <a:r>
              <a:rPr lang="en-IN" sz="2800" dirty="0">
                <a:latin typeface="Times New Roman" panose="02020603050405020304" pitchFamily="18" charset="0"/>
                <a:cs typeface="Times New Roman" panose="02020603050405020304" pitchFamily="18" charset="0"/>
              </a:rPr>
              <a:t> Breaks down macromolecules (proteins, lipids, carbohydrates, and nucleic acids).</a:t>
            </a:r>
          </a:p>
          <a:p>
            <a:pPr lvl="1" algn="just"/>
            <a:r>
              <a:rPr lang="en-IN" sz="2800" b="1" dirty="0">
                <a:latin typeface="Times New Roman" panose="02020603050405020304" pitchFamily="18" charset="0"/>
                <a:cs typeface="Times New Roman" panose="02020603050405020304" pitchFamily="18" charset="0"/>
              </a:rPr>
              <a:t>Autophagy:</a:t>
            </a:r>
            <a:r>
              <a:rPr lang="en-IN" sz="2800" dirty="0">
                <a:latin typeface="Times New Roman" panose="02020603050405020304" pitchFamily="18" charset="0"/>
                <a:cs typeface="Times New Roman" panose="02020603050405020304" pitchFamily="18" charset="0"/>
              </a:rPr>
              <a:t> Digests damaged organelles, recycling cellular components.</a:t>
            </a:r>
          </a:p>
          <a:p>
            <a:pPr lvl="1" algn="just"/>
            <a:r>
              <a:rPr lang="en-IN" sz="2800" b="1" dirty="0">
                <a:latin typeface="Times New Roman" panose="02020603050405020304" pitchFamily="18" charset="0"/>
                <a:cs typeface="Times New Roman" panose="02020603050405020304" pitchFamily="18" charset="0"/>
              </a:rPr>
              <a:t>Défense against pathogens:</a:t>
            </a:r>
            <a:r>
              <a:rPr lang="en-IN" sz="2800" dirty="0">
                <a:latin typeface="Times New Roman" panose="02020603050405020304" pitchFamily="18" charset="0"/>
                <a:cs typeface="Times New Roman" panose="02020603050405020304" pitchFamily="18" charset="0"/>
              </a:rPr>
              <a:t> Can digest bacteria and viruses.</a:t>
            </a:r>
          </a:p>
          <a:p>
            <a:pPr lvl="1" algn="just"/>
            <a:r>
              <a:rPr lang="en-IN" sz="2800" b="1" dirty="0">
                <a:latin typeface="Times New Roman" panose="02020603050405020304" pitchFamily="18" charset="0"/>
                <a:cs typeface="Times New Roman" panose="02020603050405020304" pitchFamily="18" charset="0"/>
              </a:rPr>
              <a:t>Apoptosis (programmed cell death):</a:t>
            </a:r>
            <a:r>
              <a:rPr lang="en-IN" sz="2800" dirty="0">
                <a:latin typeface="Times New Roman" panose="02020603050405020304" pitchFamily="18" charset="0"/>
                <a:cs typeface="Times New Roman" panose="02020603050405020304" pitchFamily="18" charset="0"/>
              </a:rPr>
              <a:t> Lysosomes play a role in the destruction of the cell by releasing their enzymes.</a:t>
            </a:r>
          </a:p>
        </p:txBody>
      </p:sp>
      <p:pic>
        <p:nvPicPr>
          <p:cNvPr id="3" name="Picture 2" descr="Diagram of Lysosomes | Plant cell, School science projects, Easy drawings">
            <a:extLst>
              <a:ext uri="{FF2B5EF4-FFF2-40B4-BE49-F238E27FC236}">
                <a16:creationId xmlns:a16="http://schemas.microsoft.com/office/drawing/2014/main" id="{88E1B976-80C0-4B7D-8779-03D1BCCE32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3150" y="2482850"/>
            <a:ext cx="9482667"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78713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790E8C-249B-43C4-BEBB-DB3FF7585A87}"/>
              </a:ext>
            </a:extLst>
          </p:cNvPr>
          <p:cNvSpPr/>
          <p:nvPr/>
        </p:nvSpPr>
        <p:spPr>
          <a:xfrm>
            <a:off x="996950" y="1379587"/>
            <a:ext cx="6934200" cy="7540526"/>
          </a:xfrm>
          <a:prstGeom prst="rect">
            <a:avLst/>
          </a:prstGeom>
        </p:spPr>
        <p:txBody>
          <a:bodyPr wrap="square">
            <a:spAutoFit/>
          </a:bodyPr>
          <a:lstStyle/>
          <a:p>
            <a:pPr algn="just"/>
            <a:r>
              <a:rPr lang="en-US" sz="3600" b="1" dirty="0">
                <a:latin typeface="Times New Roman" panose="02020603050405020304" pitchFamily="18" charset="0"/>
                <a:cs typeface="Times New Roman" panose="02020603050405020304" pitchFamily="18" charset="0"/>
              </a:rPr>
              <a:t>VACUOLES: </a:t>
            </a:r>
          </a:p>
          <a:p>
            <a:pPr algn="just"/>
            <a:endParaRPr lang="en-US" sz="2800" b="1" dirty="0">
              <a:latin typeface="Times New Roman" panose="02020603050405020304" pitchFamily="18" charset="0"/>
              <a:cs typeface="Times New Roman" panose="02020603050405020304" pitchFamily="18" charset="0"/>
            </a:endParaRPr>
          </a:p>
          <a:p>
            <a:pPr algn="just"/>
            <a:r>
              <a:rPr lang="en-US" sz="2800" b="1" dirty="0">
                <a:latin typeface="Times New Roman" panose="02020603050405020304" pitchFamily="18" charset="0"/>
                <a:cs typeface="Times New Roman" panose="02020603050405020304" pitchFamily="18" charset="0"/>
              </a:rPr>
              <a:t>Structure:</a:t>
            </a:r>
            <a:endParaRPr lang="en-US" sz="2800" dirty="0">
              <a:latin typeface="Times New Roman" panose="02020603050405020304" pitchFamily="18" charset="0"/>
              <a:cs typeface="Times New Roman" panose="02020603050405020304" pitchFamily="18" charset="0"/>
            </a:endParaRPr>
          </a:p>
          <a:p>
            <a:pPr lvl="1" algn="just"/>
            <a:r>
              <a:rPr lang="en-US" sz="2800" dirty="0">
                <a:latin typeface="Times New Roman" panose="02020603050405020304" pitchFamily="18" charset="0"/>
                <a:cs typeface="Times New Roman" panose="02020603050405020304" pitchFamily="18" charset="0"/>
              </a:rPr>
              <a:t>Membrane-bound sacs filled with water, ions, and other solutes.</a:t>
            </a:r>
          </a:p>
          <a:p>
            <a:pPr lvl="1" algn="just"/>
            <a:r>
              <a:rPr lang="en-US" sz="2800" dirty="0">
                <a:latin typeface="Times New Roman" panose="02020603050405020304" pitchFamily="18" charset="0"/>
                <a:cs typeface="Times New Roman" panose="02020603050405020304" pitchFamily="18" charset="0"/>
              </a:rPr>
              <a:t>In plant cells, the </a:t>
            </a:r>
            <a:r>
              <a:rPr lang="en-US" sz="2800" b="1" dirty="0">
                <a:latin typeface="Times New Roman" panose="02020603050405020304" pitchFamily="18" charset="0"/>
                <a:cs typeface="Times New Roman" panose="02020603050405020304" pitchFamily="18" charset="0"/>
              </a:rPr>
              <a:t>central vacuole</a:t>
            </a:r>
            <a:r>
              <a:rPr lang="en-US" sz="2800" dirty="0">
                <a:latin typeface="Times New Roman" panose="02020603050405020304" pitchFamily="18" charset="0"/>
                <a:cs typeface="Times New Roman" panose="02020603050405020304" pitchFamily="18" charset="0"/>
              </a:rPr>
              <a:t> is large and occupies most of the cell’s volume.</a:t>
            </a:r>
          </a:p>
          <a:p>
            <a:pPr algn="just"/>
            <a:r>
              <a:rPr lang="en-US" sz="2800" b="1" dirty="0">
                <a:latin typeface="Times New Roman" panose="02020603050405020304" pitchFamily="18" charset="0"/>
                <a:cs typeface="Times New Roman" panose="02020603050405020304" pitchFamily="18" charset="0"/>
              </a:rPr>
              <a:t>Functions:</a:t>
            </a:r>
            <a:endParaRPr lang="en-US" sz="2800" dirty="0">
              <a:latin typeface="Times New Roman" panose="02020603050405020304" pitchFamily="18" charset="0"/>
              <a:cs typeface="Times New Roman" panose="02020603050405020304" pitchFamily="18" charset="0"/>
            </a:endParaRPr>
          </a:p>
          <a:p>
            <a:pPr lvl="1" algn="just"/>
            <a:r>
              <a:rPr lang="en-US" sz="2800" b="1" dirty="0">
                <a:latin typeface="Times New Roman" panose="02020603050405020304" pitchFamily="18" charset="0"/>
                <a:cs typeface="Times New Roman" panose="02020603050405020304" pitchFamily="18" charset="0"/>
              </a:rPr>
              <a:t>Storage:</a:t>
            </a:r>
            <a:r>
              <a:rPr lang="en-US" sz="2800" dirty="0">
                <a:latin typeface="Times New Roman" panose="02020603050405020304" pitchFamily="18" charset="0"/>
                <a:cs typeface="Times New Roman" panose="02020603050405020304" pitchFamily="18" charset="0"/>
              </a:rPr>
              <a:t> Stores nutrients, waste products, ions, and other substances.</a:t>
            </a:r>
          </a:p>
          <a:p>
            <a:pPr lvl="1" algn="just"/>
            <a:r>
              <a:rPr lang="en-US" sz="2800" b="1" dirty="0">
                <a:latin typeface="Times New Roman" panose="02020603050405020304" pitchFamily="18" charset="0"/>
                <a:cs typeface="Times New Roman" panose="02020603050405020304" pitchFamily="18" charset="0"/>
              </a:rPr>
              <a:t>Turgor pressure:</a:t>
            </a:r>
            <a:r>
              <a:rPr lang="en-US" sz="2800" dirty="0">
                <a:latin typeface="Times New Roman" panose="02020603050405020304" pitchFamily="18" charset="0"/>
                <a:cs typeface="Times New Roman" panose="02020603050405020304" pitchFamily="18" charset="0"/>
              </a:rPr>
              <a:t> In plant cells, the central vacuole maintains turgor pressure, which helps the plant maintain its structure.</a:t>
            </a:r>
          </a:p>
          <a:p>
            <a:pPr lvl="1" algn="just"/>
            <a:r>
              <a:rPr lang="en-US" sz="2800" b="1" dirty="0">
                <a:latin typeface="Times New Roman" panose="02020603050405020304" pitchFamily="18" charset="0"/>
                <a:cs typeface="Times New Roman" panose="02020603050405020304" pitchFamily="18" charset="0"/>
              </a:rPr>
              <a:t>Osmoregulation:</a:t>
            </a:r>
            <a:r>
              <a:rPr lang="en-US" sz="2800" dirty="0">
                <a:latin typeface="Times New Roman" panose="02020603050405020304" pitchFamily="18" charset="0"/>
                <a:cs typeface="Times New Roman" panose="02020603050405020304" pitchFamily="18" charset="0"/>
              </a:rPr>
              <a:t> In freshwater organisms, </a:t>
            </a:r>
            <a:r>
              <a:rPr lang="en-US" sz="2800" b="1" dirty="0">
                <a:latin typeface="Times New Roman" panose="02020603050405020304" pitchFamily="18" charset="0"/>
                <a:cs typeface="Times New Roman" panose="02020603050405020304" pitchFamily="18" charset="0"/>
              </a:rPr>
              <a:t>contractile vacuoles</a:t>
            </a:r>
            <a:r>
              <a:rPr lang="en-US" sz="2800" dirty="0">
                <a:latin typeface="Times New Roman" panose="02020603050405020304" pitchFamily="18" charset="0"/>
                <a:cs typeface="Times New Roman" panose="02020603050405020304" pitchFamily="18" charset="0"/>
              </a:rPr>
              <a:t> expel excess water to maintain osmotic balance.</a:t>
            </a:r>
          </a:p>
          <a:p>
            <a:pPr lvl="1" algn="just"/>
            <a:r>
              <a:rPr lang="en-US" sz="2800" b="1" dirty="0">
                <a:latin typeface="Times New Roman" panose="02020603050405020304" pitchFamily="18" charset="0"/>
                <a:cs typeface="Times New Roman" panose="02020603050405020304" pitchFamily="18" charset="0"/>
              </a:rPr>
              <a:t>Isolates harmful substances.</a:t>
            </a:r>
            <a:endParaRPr lang="en-US" sz="280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33969FD0-F2FD-4055-BE8D-57BB19214319}"/>
              </a:ext>
            </a:extLst>
          </p:cNvPr>
          <p:cNvPicPr>
            <a:picLocks noChangeAspect="1"/>
          </p:cNvPicPr>
          <p:nvPr/>
        </p:nvPicPr>
        <p:blipFill>
          <a:blip r:embed="rId2"/>
          <a:stretch>
            <a:fillRect/>
          </a:stretch>
        </p:blipFill>
        <p:spPr>
          <a:xfrm>
            <a:off x="9141460" y="1379587"/>
            <a:ext cx="8477250" cy="7375208"/>
          </a:xfrm>
          <a:prstGeom prst="rect">
            <a:avLst/>
          </a:prstGeom>
        </p:spPr>
      </p:pic>
    </p:spTree>
    <p:extLst>
      <p:ext uri="{BB962C8B-B14F-4D97-AF65-F5344CB8AC3E}">
        <p14:creationId xmlns:p14="http://schemas.microsoft.com/office/powerpoint/2010/main" val="3545591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8ADA5E-3CD3-4D74-AD4A-B9585C8C168A}"/>
              </a:ext>
            </a:extLst>
          </p:cNvPr>
          <p:cNvSpPr/>
          <p:nvPr/>
        </p:nvSpPr>
        <p:spPr>
          <a:xfrm>
            <a:off x="539750" y="349250"/>
            <a:ext cx="17221200" cy="9787295"/>
          </a:xfrm>
          <a:prstGeom prst="rect">
            <a:avLst/>
          </a:prstGeom>
        </p:spPr>
        <p:txBody>
          <a:bodyPr wrap="square">
            <a:spAutoFit/>
          </a:bodyPr>
          <a:lstStyle/>
          <a:p>
            <a:pPr algn="just"/>
            <a:r>
              <a:rPr lang="en-US" sz="3600" b="1" dirty="0">
                <a:latin typeface="Times New Roman" panose="02020603050405020304" pitchFamily="18" charset="0"/>
                <a:cs typeface="Times New Roman" panose="02020603050405020304" pitchFamily="18" charset="0"/>
              </a:rPr>
              <a:t>MITOCHONDRIA: </a:t>
            </a:r>
          </a:p>
          <a:p>
            <a:pPr algn="just"/>
            <a:r>
              <a:rPr lang="en-US" sz="2400" dirty="0">
                <a:latin typeface="Times New Roman" panose="02020603050405020304" pitchFamily="18" charset="0"/>
                <a:cs typeface="Times New Roman" panose="02020603050405020304" pitchFamily="18" charset="0"/>
              </a:rPr>
              <a:t>Mitochondria are double-membrane-bound cell organelles found in the cytoplasm of eukaryotic cells. They are often referred to as the "powerhouse of the cell" because they generate most of the cell’s supply of adenosine triphosphate (ATP), the energy currency of the cell.</a:t>
            </a:r>
          </a:p>
          <a:p>
            <a:pPr algn="just"/>
            <a:endParaRPr lang="en-US" sz="2400"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Structure of Mitochondria:</a:t>
            </a:r>
          </a:p>
          <a:p>
            <a:pPr algn="just"/>
            <a:r>
              <a:rPr lang="en-US" sz="2400" b="1" dirty="0">
                <a:latin typeface="Times New Roman" panose="02020603050405020304" pitchFamily="18" charset="0"/>
                <a:cs typeface="Times New Roman" panose="02020603050405020304" pitchFamily="18" charset="0"/>
              </a:rPr>
              <a:t>Outer Membrane</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Smooth and porous.</a:t>
            </a:r>
          </a:p>
          <a:p>
            <a:pPr lvl="1" algn="just"/>
            <a:r>
              <a:rPr lang="en-US" sz="2400" dirty="0">
                <a:latin typeface="Times New Roman" panose="02020603050405020304" pitchFamily="18" charset="0"/>
                <a:cs typeface="Times New Roman" panose="02020603050405020304" pitchFamily="18" charset="0"/>
              </a:rPr>
              <a:t>Contains proteins called porins that allow the passage of ions and small molecules.</a:t>
            </a:r>
          </a:p>
          <a:p>
            <a:pPr algn="just"/>
            <a:r>
              <a:rPr lang="en-US" sz="2400" b="1" dirty="0">
                <a:latin typeface="Times New Roman" panose="02020603050405020304" pitchFamily="18" charset="0"/>
                <a:cs typeface="Times New Roman" panose="02020603050405020304" pitchFamily="18" charset="0"/>
              </a:rPr>
              <a:t>Intermembrane Space</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The space between the outer and inner membranes.</a:t>
            </a:r>
          </a:p>
          <a:p>
            <a:pPr lvl="1" algn="just"/>
            <a:r>
              <a:rPr lang="en-US" sz="2400" dirty="0">
                <a:latin typeface="Times New Roman" panose="02020603050405020304" pitchFamily="18" charset="0"/>
                <a:cs typeface="Times New Roman" panose="02020603050405020304" pitchFamily="18" charset="0"/>
              </a:rPr>
              <a:t>This space is important for the generation of ATP, as it accumulates protons pumped from the matrix.</a:t>
            </a:r>
          </a:p>
          <a:p>
            <a:pPr algn="just"/>
            <a:r>
              <a:rPr lang="en-US" sz="2400" b="1" dirty="0">
                <a:latin typeface="Times New Roman" panose="02020603050405020304" pitchFamily="18" charset="0"/>
                <a:cs typeface="Times New Roman" panose="02020603050405020304" pitchFamily="18" charset="0"/>
              </a:rPr>
              <a:t>Inner Membrane</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Highly folded into structures called </a:t>
            </a:r>
            <a:r>
              <a:rPr lang="en-US" sz="2400" b="1" dirty="0">
                <a:latin typeface="Times New Roman" panose="02020603050405020304" pitchFamily="18" charset="0"/>
                <a:cs typeface="Times New Roman" panose="02020603050405020304" pitchFamily="18" charset="0"/>
              </a:rPr>
              <a:t>cristae</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Contains the proteins and enzymes involved in the electron transport chain and ATP synthesis.</a:t>
            </a:r>
          </a:p>
          <a:p>
            <a:pPr lvl="1" algn="just"/>
            <a:r>
              <a:rPr lang="en-US" sz="2400" dirty="0">
                <a:latin typeface="Times New Roman" panose="02020603050405020304" pitchFamily="18" charset="0"/>
                <a:cs typeface="Times New Roman" panose="02020603050405020304" pitchFamily="18" charset="0"/>
              </a:rPr>
              <a:t>Less permeable than the outer membrane and maintains the electrochemical gradient.</a:t>
            </a:r>
          </a:p>
          <a:p>
            <a:pPr algn="just"/>
            <a:r>
              <a:rPr lang="en-US" sz="2400" b="1" dirty="0">
                <a:latin typeface="Times New Roman" panose="02020603050405020304" pitchFamily="18" charset="0"/>
                <a:cs typeface="Times New Roman" panose="02020603050405020304" pitchFamily="18" charset="0"/>
              </a:rPr>
              <a:t>Matrix</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The innermost part of the mitochondrion, enclosed by the inner membrane.</a:t>
            </a:r>
          </a:p>
          <a:p>
            <a:pPr lvl="1" algn="just"/>
            <a:r>
              <a:rPr lang="en-US" sz="2400" dirty="0">
                <a:latin typeface="Times New Roman" panose="02020603050405020304" pitchFamily="18" charset="0"/>
                <a:cs typeface="Times New Roman" panose="02020603050405020304" pitchFamily="18" charset="0"/>
              </a:rPr>
              <a:t>Contains mitochondrial DNA, ribosomes, enzymes involved in the citric acid cycle (Krebs cycle), and other metabolic processes.</a:t>
            </a:r>
          </a:p>
          <a:p>
            <a:pPr algn="just"/>
            <a:r>
              <a:rPr lang="en-US" sz="2400" b="1" dirty="0">
                <a:latin typeface="Times New Roman" panose="02020603050405020304" pitchFamily="18" charset="0"/>
                <a:cs typeface="Times New Roman" panose="02020603050405020304" pitchFamily="18" charset="0"/>
              </a:rPr>
              <a:t>Cristae</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The folds of the inner membrane that increase the surface area for chemical reactions.</a:t>
            </a:r>
          </a:p>
          <a:p>
            <a:pPr lvl="1" algn="just"/>
            <a:r>
              <a:rPr lang="en-US" sz="2400" dirty="0">
                <a:latin typeface="Times New Roman" panose="02020603050405020304" pitchFamily="18" charset="0"/>
                <a:cs typeface="Times New Roman" panose="02020603050405020304" pitchFamily="18" charset="0"/>
              </a:rPr>
              <a:t>More cristae allow for greater ATP production.</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Functions: </a:t>
            </a:r>
          </a:p>
          <a:p>
            <a:pPr marL="342900" indent="-342900" algn="just">
              <a:buAutoNum type="arabicPeriod"/>
            </a:pPr>
            <a:r>
              <a:rPr lang="en-US" sz="2400" dirty="0">
                <a:latin typeface="Times New Roman" panose="02020603050405020304" pitchFamily="18" charset="0"/>
                <a:cs typeface="Times New Roman" panose="02020603050405020304" pitchFamily="18" charset="0"/>
              </a:rPr>
              <a:t>ATP Productions </a:t>
            </a:r>
          </a:p>
          <a:p>
            <a:pPr marL="342900" indent="-342900" algn="just">
              <a:buAutoNum type="arabicPeriod"/>
            </a:pPr>
            <a:r>
              <a:rPr lang="en-US" sz="2400" dirty="0">
                <a:latin typeface="Times New Roman" panose="02020603050405020304" pitchFamily="18" charset="0"/>
                <a:cs typeface="Times New Roman" panose="02020603050405020304" pitchFamily="18" charset="0"/>
              </a:rPr>
              <a:t>Regulation of cellular metabolism </a:t>
            </a:r>
          </a:p>
          <a:p>
            <a:pPr marL="342900" indent="-342900" algn="just">
              <a:buAutoNum type="arabicPeriod"/>
            </a:pPr>
            <a:endParaRPr lang="en-US" dirty="0"/>
          </a:p>
        </p:txBody>
      </p:sp>
    </p:spTree>
    <p:extLst>
      <p:ext uri="{BB962C8B-B14F-4D97-AF65-F5344CB8AC3E}">
        <p14:creationId xmlns:p14="http://schemas.microsoft.com/office/powerpoint/2010/main" val="26308077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itochondria Diagram Images – Browse 2,963 Stock Photos, Vectors, and Video  | Adobe Stock">
            <a:extLst>
              <a:ext uri="{FF2B5EF4-FFF2-40B4-BE49-F238E27FC236}">
                <a16:creationId xmlns:a16="http://schemas.microsoft.com/office/drawing/2014/main" id="{BF658AB5-983E-404C-A486-9789419DBB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9750" y="1343207"/>
            <a:ext cx="9601200" cy="7613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26338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5B6CF7-4BCB-4FF4-BF90-E2BB8C2C9F96}"/>
              </a:ext>
            </a:extLst>
          </p:cNvPr>
          <p:cNvSpPr/>
          <p:nvPr/>
        </p:nvSpPr>
        <p:spPr>
          <a:xfrm>
            <a:off x="730250" y="730250"/>
            <a:ext cx="16840200" cy="10064294"/>
          </a:xfrm>
          <a:prstGeom prst="rect">
            <a:avLst/>
          </a:prstGeom>
        </p:spPr>
        <p:txBody>
          <a:bodyPr wrap="square">
            <a:spAutoFit/>
          </a:bodyPr>
          <a:lstStyle/>
          <a:p>
            <a:r>
              <a:rPr lang="en-US" sz="3600" b="1" dirty="0">
                <a:latin typeface="Times New Roman" panose="02020603050405020304" pitchFamily="18" charset="0"/>
                <a:cs typeface="Times New Roman" panose="02020603050405020304" pitchFamily="18" charset="0"/>
              </a:rPr>
              <a:t>PLASTIDS: </a:t>
            </a:r>
          </a:p>
          <a:p>
            <a:pPr algn="just"/>
            <a:r>
              <a:rPr lang="en-US" sz="2400" dirty="0">
                <a:latin typeface="Times New Roman" panose="02020603050405020304" pitchFamily="18" charset="0"/>
                <a:cs typeface="Times New Roman" panose="02020603050405020304" pitchFamily="18" charset="0"/>
              </a:rPr>
              <a:t>Plastids are double-membrane-bound organelles found in the cells of plants and algae. They play a crucial role in the synthesis and storage of food, as well as in the process of photosynthesis. Plastids are unique to plant cells and come in different forms based on their function.</a:t>
            </a:r>
          </a:p>
          <a:p>
            <a:pPr algn="just"/>
            <a:endParaRPr lang="en-US" sz="2400"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Types of Plastids:</a:t>
            </a:r>
          </a:p>
          <a:p>
            <a:pPr marL="457200" indent="-457200" algn="just">
              <a:buFont typeface="+mj-lt"/>
              <a:buAutoNum type="arabicPeriod"/>
            </a:pPr>
            <a:r>
              <a:rPr lang="en-US" sz="2400" b="1" dirty="0">
                <a:latin typeface="Times New Roman" panose="02020603050405020304" pitchFamily="18" charset="0"/>
                <a:cs typeface="Times New Roman" panose="02020603050405020304" pitchFamily="18" charset="0"/>
              </a:rPr>
              <a:t>Chloroplasts</a:t>
            </a:r>
            <a:r>
              <a:rPr lang="en-US" sz="2400" dirty="0">
                <a:latin typeface="Times New Roman" panose="02020603050405020304" pitchFamily="18" charset="0"/>
                <a:cs typeface="Times New Roman" panose="02020603050405020304" pitchFamily="18" charset="0"/>
              </a:rPr>
              <a:t> (Green Plastids)</a:t>
            </a:r>
          </a:p>
          <a:p>
            <a:pPr marL="457200" indent="-457200" algn="just">
              <a:buFont typeface="+mj-lt"/>
              <a:buAutoNum type="arabicPeriod"/>
            </a:pPr>
            <a:r>
              <a:rPr lang="en-US" sz="2400" b="1" dirty="0">
                <a:latin typeface="Times New Roman" panose="02020603050405020304" pitchFamily="18" charset="0"/>
                <a:cs typeface="Times New Roman" panose="02020603050405020304" pitchFamily="18" charset="0"/>
              </a:rPr>
              <a:t>Chromoplasts</a:t>
            </a:r>
            <a:r>
              <a:rPr lang="en-US" sz="2400" dirty="0">
                <a:latin typeface="Times New Roman" panose="02020603050405020304" pitchFamily="18" charset="0"/>
                <a:cs typeface="Times New Roman" panose="02020603050405020304" pitchFamily="18" charset="0"/>
              </a:rPr>
              <a:t> (Colored Plastids)</a:t>
            </a:r>
          </a:p>
          <a:p>
            <a:pPr marL="457200" indent="-457200" algn="just">
              <a:buFont typeface="+mj-lt"/>
              <a:buAutoNum type="arabicPeriod"/>
            </a:pPr>
            <a:r>
              <a:rPr lang="en-US" sz="2400" b="1" dirty="0">
                <a:latin typeface="Times New Roman" panose="02020603050405020304" pitchFamily="18" charset="0"/>
                <a:cs typeface="Times New Roman" panose="02020603050405020304" pitchFamily="18" charset="0"/>
              </a:rPr>
              <a:t>Leucoplasts</a:t>
            </a:r>
            <a:r>
              <a:rPr lang="en-US" sz="2400" dirty="0">
                <a:latin typeface="Times New Roman" panose="02020603050405020304" pitchFamily="18" charset="0"/>
                <a:cs typeface="Times New Roman" panose="02020603050405020304" pitchFamily="18" charset="0"/>
              </a:rPr>
              <a:t> (Colorless Plastids)</a:t>
            </a:r>
          </a:p>
          <a:p>
            <a:pPr algn="just"/>
            <a:endParaRPr lang="en-US" sz="2400" dirty="0">
              <a:latin typeface="Times New Roman" panose="02020603050405020304" pitchFamily="18" charset="0"/>
              <a:cs typeface="Times New Roman" panose="02020603050405020304" pitchFamily="18" charset="0"/>
            </a:endParaRPr>
          </a:p>
          <a:p>
            <a:pPr algn="just"/>
            <a:r>
              <a:rPr lang="en-IN" sz="2400" b="1" dirty="0">
                <a:latin typeface="Times New Roman" panose="02020603050405020304" pitchFamily="18" charset="0"/>
                <a:cs typeface="Times New Roman" panose="02020603050405020304" pitchFamily="18" charset="0"/>
              </a:rPr>
              <a:t>Chloroplasts:</a:t>
            </a:r>
          </a:p>
          <a:p>
            <a:pPr algn="just"/>
            <a:r>
              <a:rPr lang="en-IN" sz="2400" b="1" dirty="0">
                <a:latin typeface="Times New Roman" panose="02020603050405020304" pitchFamily="18" charset="0"/>
                <a:cs typeface="Times New Roman" panose="02020603050405020304" pitchFamily="18" charset="0"/>
              </a:rPr>
              <a:t>Function</a:t>
            </a:r>
            <a:r>
              <a:rPr lang="en-IN" sz="2400" dirty="0">
                <a:latin typeface="Times New Roman" panose="02020603050405020304" pitchFamily="18" charset="0"/>
                <a:cs typeface="Times New Roman" panose="02020603050405020304" pitchFamily="18" charset="0"/>
              </a:rPr>
              <a:t>:</a:t>
            </a:r>
          </a:p>
          <a:p>
            <a:pPr marL="800100" lvl="1" indent="-342900" algn="just">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Chloroplasts are responsible for </a:t>
            </a:r>
            <a:r>
              <a:rPr lang="en-IN" sz="2400" b="1" dirty="0">
                <a:latin typeface="Times New Roman" panose="02020603050405020304" pitchFamily="18" charset="0"/>
                <a:cs typeface="Times New Roman" panose="02020603050405020304" pitchFamily="18" charset="0"/>
              </a:rPr>
              <a:t>photosynthesis</a:t>
            </a:r>
            <a:r>
              <a:rPr lang="en-IN" sz="2400" dirty="0">
                <a:latin typeface="Times New Roman" panose="02020603050405020304" pitchFamily="18" charset="0"/>
                <a:cs typeface="Times New Roman" panose="02020603050405020304" pitchFamily="18" charset="0"/>
              </a:rPr>
              <a:t>, the process by which plants convert light energy into chemical energy (glucose).</a:t>
            </a:r>
          </a:p>
          <a:p>
            <a:pPr marL="800100" lvl="1" indent="-342900" algn="just">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They contain the pigment </a:t>
            </a:r>
            <a:r>
              <a:rPr lang="en-IN" sz="2400" b="1" dirty="0">
                <a:latin typeface="Times New Roman" panose="02020603050405020304" pitchFamily="18" charset="0"/>
                <a:cs typeface="Times New Roman" panose="02020603050405020304" pitchFamily="18" charset="0"/>
              </a:rPr>
              <a:t>chlorophyll</a:t>
            </a:r>
            <a:r>
              <a:rPr lang="en-IN" sz="2400" dirty="0">
                <a:latin typeface="Times New Roman" panose="02020603050405020304" pitchFamily="18" charset="0"/>
                <a:cs typeface="Times New Roman" panose="02020603050405020304" pitchFamily="18" charset="0"/>
              </a:rPr>
              <a:t>, which captures light energy.</a:t>
            </a:r>
          </a:p>
          <a:p>
            <a:pPr marL="800100" lvl="1" indent="-342900" algn="just">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Produce </a:t>
            </a:r>
            <a:r>
              <a:rPr lang="en-IN" sz="2400" b="1" dirty="0">
                <a:latin typeface="Times New Roman" panose="02020603050405020304" pitchFamily="18" charset="0"/>
                <a:cs typeface="Times New Roman" panose="02020603050405020304" pitchFamily="18" charset="0"/>
              </a:rPr>
              <a:t>oxygen</a:t>
            </a:r>
            <a:r>
              <a:rPr lang="en-IN" sz="2400" dirty="0">
                <a:latin typeface="Times New Roman" panose="02020603050405020304" pitchFamily="18" charset="0"/>
                <a:cs typeface="Times New Roman" panose="02020603050405020304" pitchFamily="18" charset="0"/>
              </a:rPr>
              <a:t> as a </a:t>
            </a:r>
            <a:r>
              <a:rPr lang="en-IN" sz="2400" dirty="0" err="1">
                <a:latin typeface="Times New Roman" panose="02020603050405020304" pitchFamily="18" charset="0"/>
                <a:cs typeface="Times New Roman" panose="02020603050405020304" pitchFamily="18" charset="0"/>
              </a:rPr>
              <a:t>byproduct</a:t>
            </a:r>
            <a:r>
              <a:rPr lang="en-IN" sz="2400" dirty="0">
                <a:latin typeface="Times New Roman" panose="02020603050405020304" pitchFamily="18" charset="0"/>
                <a:cs typeface="Times New Roman" panose="02020603050405020304" pitchFamily="18" charset="0"/>
              </a:rPr>
              <a:t> of photosynthesis.</a:t>
            </a:r>
          </a:p>
          <a:p>
            <a:pPr algn="just"/>
            <a:endParaRPr lang="en-US" sz="2400"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Structure</a:t>
            </a:r>
            <a:r>
              <a:rPr lang="en-US" sz="2400" dirty="0">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Outer Membrane</a:t>
            </a:r>
            <a:r>
              <a:rPr lang="en-US" sz="2400" dirty="0">
                <a:latin typeface="Times New Roman" panose="02020603050405020304" pitchFamily="18" charset="0"/>
                <a:cs typeface="Times New Roman" panose="02020603050405020304" pitchFamily="18" charset="0"/>
              </a:rPr>
              <a:t>: Smooth and permeable to small molecules and ions.</a:t>
            </a:r>
          </a:p>
          <a:p>
            <a:pPr marL="342900" indent="-342900" algn="jus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Inner Membrane</a:t>
            </a:r>
            <a:r>
              <a:rPr lang="en-US" sz="2400" dirty="0">
                <a:latin typeface="Times New Roman" panose="02020603050405020304" pitchFamily="18" charset="0"/>
                <a:cs typeface="Times New Roman" panose="02020603050405020304" pitchFamily="18" charset="0"/>
              </a:rPr>
              <a:t>: Less permeable, regulates the passage of substances in and out of the chloroplast.</a:t>
            </a:r>
          </a:p>
          <a:p>
            <a:pPr marL="342900" indent="-342900" algn="jus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Stroma</a:t>
            </a:r>
            <a:r>
              <a:rPr lang="en-US" sz="2400" dirty="0">
                <a:latin typeface="Times New Roman" panose="02020603050405020304" pitchFamily="18" charset="0"/>
                <a:cs typeface="Times New Roman" panose="02020603050405020304" pitchFamily="18" charset="0"/>
              </a:rPr>
              <a:t>: The fluid-filled space inside the chloroplast. Contains enzymes for the Calvin cycle (light-independent reactions of photosynthesis).</a:t>
            </a:r>
          </a:p>
          <a:p>
            <a:pPr marL="342900" indent="-342900" algn="jus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Thylakoids</a:t>
            </a:r>
            <a:r>
              <a:rPr lang="en-US" sz="2400" dirty="0">
                <a:latin typeface="Times New Roman" panose="02020603050405020304" pitchFamily="18" charset="0"/>
                <a:cs typeface="Times New Roman" panose="02020603050405020304" pitchFamily="18" charset="0"/>
              </a:rPr>
              <a:t>: Flattened membrane sacs that contain chlorophyll. The light-dependent reactions of photosynthesis occur here.</a:t>
            </a:r>
          </a:p>
          <a:p>
            <a:pPr marL="342900" indent="-342900" algn="jus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Grana</a:t>
            </a:r>
            <a:r>
              <a:rPr lang="en-US" sz="2400" dirty="0">
                <a:latin typeface="Times New Roman" panose="02020603050405020304" pitchFamily="18" charset="0"/>
                <a:cs typeface="Times New Roman" panose="02020603050405020304" pitchFamily="18" charset="0"/>
              </a:rPr>
              <a:t>: Stacks of thylakoids. They increase the surface area for photosynthetic reactions.</a:t>
            </a:r>
          </a:p>
          <a:p>
            <a:pPr marL="342900" indent="-342900" algn="jus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DNA and Ribosomes</a:t>
            </a:r>
            <a:r>
              <a:rPr lang="en-US" sz="2400" dirty="0">
                <a:latin typeface="Times New Roman" panose="02020603050405020304" pitchFamily="18" charset="0"/>
                <a:cs typeface="Times New Roman" panose="02020603050405020304" pitchFamily="18" charset="0"/>
              </a:rPr>
              <a:t>: Chloroplasts have their own DNA (circular) and ribosomes, similar to mitochondria, supporting the endosymbiotic theory.</a:t>
            </a:r>
          </a:p>
          <a:p>
            <a:endParaRPr lang="en-US" dirty="0"/>
          </a:p>
          <a:p>
            <a:endParaRPr lang="en-IN" dirty="0"/>
          </a:p>
        </p:txBody>
      </p:sp>
    </p:spTree>
    <p:extLst>
      <p:ext uri="{BB962C8B-B14F-4D97-AF65-F5344CB8AC3E}">
        <p14:creationId xmlns:p14="http://schemas.microsoft.com/office/powerpoint/2010/main" val="32669651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99BDFB-7B19-431C-B432-3321928E7AFD}"/>
              </a:ext>
            </a:extLst>
          </p:cNvPr>
          <p:cNvSpPr/>
          <p:nvPr/>
        </p:nvSpPr>
        <p:spPr>
          <a:xfrm>
            <a:off x="692150" y="302369"/>
            <a:ext cx="8305800" cy="10064294"/>
          </a:xfrm>
          <a:prstGeom prst="rect">
            <a:avLst/>
          </a:prstGeom>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Chromoplasts:</a:t>
            </a:r>
          </a:p>
          <a:p>
            <a:pPr algn="just"/>
            <a:r>
              <a:rPr lang="en-US" sz="2400" b="1" dirty="0">
                <a:latin typeface="Times New Roman" panose="02020603050405020304" pitchFamily="18" charset="0"/>
                <a:cs typeface="Times New Roman" panose="02020603050405020304" pitchFamily="18" charset="0"/>
              </a:rPr>
              <a:t>Function</a:t>
            </a:r>
            <a:r>
              <a:rPr lang="en-US" sz="2400" dirty="0">
                <a:latin typeface="Times New Roman" panose="02020603050405020304" pitchFamily="18" charset="0"/>
                <a:cs typeface="Times New Roman" panose="02020603050405020304" pitchFamily="18" charset="0"/>
              </a:rPr>
              <a:t>:</a:t>
            </a:r>
          </a:p>
          <a:p>
            <a:pPr marL="742950" lvl="1" indent="-28575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Chromoplasts are involved in the synthesis and storage of </a:t>
            </a:r>
            <a:r>
              <a:rPr lang="en-US" sz="2400" b="1" dirty="0">
                <a:latin typeface="Times New Roman" panose="02020603050405020304" pitchFamily="18" charset="0"/>
                <a:cs typeface="Times New Roman" panose="02020603050405020304" pitchFamily="18" charset="0"/>
              </a:rPr>
              <a:t>pigments</a:t>
            </a:r>
            <a:r>
              <a:rPr lang="en-US" sz="2400" dirty="0">
                <a:latin typeface="Times New Roman" panose="02020603050405020304" pitchFamily="18" charset="0"/>
                <a:cs typeface="Times New Roman" panose="02020603050405020304" pitchFamily="18" charset="0"/>
              </a:rPr>
              <a:t> that give color to flowers, fruits, and aging leaves.</a:t>
            </a:r>
          </a:p>
          <a:p>
            <a:pPr marL="742950" lvl="1" indent="-28575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They contain </a:t>
            </a:r>
            <a:r>
              <a:rPr lang="en-US" sz="2400" b="1" dirty="0">
                <a:latin typeface="Times New Roman" panose="02020603050405020304" pitchFamily="18" charset="0"/>
                <a:cs typeface="Times New Roman" panose="02020603050405020304" pitchFamily="18" charset="0"/>
              </a:rPr>
              <a:t>carotenoids</a:t>
            </a:r>
            <a:r>
              <a:rPr lang="en-US" sz="2400" dirty="0">
                <a:latin typeface="Times New Roman" panose="02020603050405020304" pitchFamily="18" charset="0"/>
                <a:cs typeface="Times New Roman" panose="02020603050405020304" pitchFamily="18" charset="0"/>
              </a:rPr>
              <a:t> (yellow, orange, red pigments) that attract pollinators or seed dispersers.</a:t>
            </a:r>
          </a:p>
          <a:p>
            <a:pPr algn="jus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Structure</a:t>
            </a:r>
            <a:r>
              <a:rPr lang="en-US" sz="2400" dirty="0">
                <a:latin typeface="Times New Roman" panose="02020603050405020304" pitchFamily="18" charset="0"/>
                <a:cs typeface="Times New Roman" panose="02020603050405020304" pitchFamily="18" charset="0"/>
              </a:rPr>
              <a:t>:</a:t>
            </a:r>
          </a:p>
          <a:p>
            <a:pPr marL="742950" lvl="1" indent="-28575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Chromoplasts contain a variety of pigments, mainly carotenoids.</a:t>
            </a:r>
          </a:p>
          <a:p>
            <a:pPr marL="742950" lvl="1" indent="-28575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They may develop from chloroplasts as fruits ripen (e.g., when green fruits turn red or orange).</a:t>
            </a:r>
          </a:p>
          <a:p>
            <a:pPr marL="742950" lvl="1" indent="-28575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Leucoplasts:</a:t>
            </a:r>
          </a:p>
          <a:p>
            <a:pPr algn="just"/>
            <a:r>
              <a:rPr lang="en-US" sz="2400" b="1" dirty="0">
                <a:latin typeface="Times New Roman" panose="02020603050405020304" pitchFamily="18" charset="0"/>
                <a:cs typeface="Times New Roman" panose="02020603050405020304" pitchFamily="18" charset="0"/>
              </a:rPr>
              <a:t>Function</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Leucoplasts are colorless plastids that function mainly in the </a:t>
            </a:r>
            <a:r>
              <a:rPr lang="en-US" sz="2400" b="1" dirty="0">
                <a:latin typeface="Times New Roman" panose="02020603050405020304" pitchFamily="18" charset="0"/>
                <a:cs typeface="Times New Roman" panose="02020603050405020304" pitchFamily="18" charset="0"/>
              </a:rPr>
              <a:t>storage of nutrients</a:t>
            </a:r>
            <a:r>
              <a:rPr lang="en-US" sz="2400" dirty="0">
                <a:latin typeface="Times New Roman" panose="02020603050405020304" pitchFamily="18" charset="0"/>
                <a:cs typeface="Times New Roman" panose="02020603050405020304" pitchFamily="18" charset="0"/>
              </a:rPr>
              <a:t> such as starch, oils, and proteins.</a:t>
            </a:r>
          </a:p>
          <a:p>
            <a:pPr lvl="1" algn="just"/>
            <a:endParaRPr lang="en-US" sz="2400" dirty="0">
              <a:latin typeface="Times New Roman" panose="02020603050405020304" pitchFamily="18" charset="0"/>
              <a:cs typeface="Times New Roman" panose="02020603050405020304" pitchFamily="18" charset="0"/>
            </a:endParaRPr>
          </a:p>
          <a:p>
            <a:pPr lvl="1" algn="just"/>
            <a:r>
              <a:rPr lang="en-US" sz="2400" dirty="0">
                <a:latin typeface="Times New Roman" panose="02020603050405020304" pitchFamily="18" charset="0"/>
                <a:cs typeface="Times New Roman" panose="02020603050405020304" pitchFamily="18" charset="0"/>
              </a:rPr>
              <a:t>Function: </a:t>
            </a:r>
          </a:p>
          <a:p>
            <a:pPr marL="800100" lvl="1" indent="-342900" algn="just">
              <a:buAutoNum type="arabicPeriod"/>
            </a:pPr>
            <a:r>
              <a:rPr lang="en-US" sz="2400" dirty="0">
                <a:latin typeface="Times New Roman" panose="02020603050405020304" pitchFamily="18" charset="0"/>
                <a:cs typeface="Times New Roman" panose="02020603050405020304" pitchFamily="18" charset="0"/>
              </a:rPr>
              <a:t>Photosynthesis </a:t>
            </a:r>
          </a:p>
          <a:p>
            <a:pPr marL="800100" lvl="1" indent="-342900" algn="just">
              <a:buAutoNum type="arabicPeriod"/>
            </a:pPr>
            <a:r>
              <a:rPr lang="en-US" sz="2400" dirty="0">
                <a:latin typeface="Times New Roman" panose="02020603050405020304" pitchFamily="18" charset="0"/>
                <a:cs typeface="Times New Roman" panose="02020603050405020304" pitchFamily="18" charset="0"/>
              </a:rPr>
              <a:t>Storage of food</a:t>
            </a:r>
          </a:p>
          <a:p>
            <a:pPr marL="800100" lvl="1" indent="-342900" algn="just">
              <a:buAutoNum type="arabicPeriod"/>
            </a:pPr>
            <a:r>
              <a:rPr lang="en-US" sz="2400" dirty="0">
                <a:latin typeface="Times New Roman" panose="02020603050405020304" pitchFamily="18" charset="0"/>
                <a:cs typeface="Times New Roman" panose="02020603050405020304" pitchFamily="18" charset="0"/>
              </a:rPr>
              <a:t>Pigment Synthesis </a:t>
            </a:r>
          </a:p>
          <a:p>
            <a:pPr algn="just"/>
            <a:endParaRPr lang="en-IN" sz="2400" b="1" dirty="0">
              <a:latin typeface="Times New Roman" panose="02020603050405020304" pitchFamily="18" charset="0"/>
              <a:cs typeface="Times New Roman" panose="02020603050405020304" pitchFamily="18" charset="0"/>
            </a:endParaRPr>
          </a:p>
          <a:p>
            <a:pPr algn="just"/>
            <a:r>
              <a:rPr lang="en-IN" sz="2400" b="1" dirty="0">
                <a:latin typeface="Times New Roman" panose="02020603050405020304" pitchFamily="18" charset="0"/>
                <a:cs typeface="Times New Roman" panose="02020603050405020304" pitchFamily="18" charset="0"/>
              </a:rPr>
              <a:t>Types of Leucoplasts</a:t>
            </a:r>
            <a:r>
              <a:rPr lang="en-IN" sz="2400" dirty="0">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en-IN" sz="2400" b="1" dirty="0" err="1">
                <a:latin typeface="Times New Roman" panose="02020603050405020304" pitchFamily="18" charset="0"/>
                <a:cs typeface="Times New Roman" panose="02020603050405020304" pitchFamily="18" charset="0"/>
              </a:rPr>
              <a:t>Amyloplasts</a:t>
            </a:r>
            <a:r>
              <a:rPr lang="en-IN" sz="2400" dirty="0">
                <a:latin typeface="Times New Roman" panose="02020603050405020304" pitchFamily="18" charset="0"/>
                <a:cs typeface="Times New Roman" panose="02020603050405020304" pitchFamily="18" charset="0"/>
              </a:rPr>
              <a:t>: Store starch (e.g., in potato tubers).</a:t>
            </a:r>
          </a:p>
          <a:p>
            <a:pPr marL="342900" indent="-342900" algn="just">
              <a:buFont typeface="Arial" panose="020B0604020202020204" pitchFamily="34" charset="0"/>
              <a:buChar char="•"/>
            </a:pPr>
            <a:r>
              <a:rPr lang="en-IN" sz="2400" b="1" dirty="0" err="1">
                <a:latin typeface="Times New Roman" panose="02020603050405020304" pitchFamily="18" charset="0"/>
                <a:cs typeface="Times New Roman" panose="02020603050405020304" pitchFamily="18" charset="0"/>
              </a:rPr>
              <a:t>Elaioplasts</a:t>
            </a:r>
            <a:r>
              <a:rPr lang="en-IN" sz="2400" dirty="0">
                <a:latin typeface="Times New Roman" panose="02020603050405020304" pitchFamily="18" charset="0"/>
                <a:cs typeface="Times New Roman" panose="02020603050405020304" pitchFamily="18" charset="0"/>
              </a:rPr>
              <a:t>: Store lipids.</a:t>
            </a:r>
          </a:p>
          <a:p>
            <a:pPr marL="342900" indent="-342900" algn="just">
              <a:buFont typeface="Arial" panose="020B0604020202020204" pitchFamily="34" charset="0"/>
              <a:buChar char="•"/>
            </a:pPr>
            <a:r>
              <a:rPr lang="en-IN" sz="2400" b="1" dirty="0" err="1">
                <a:latin typeface="Times New Roman" panose="02020603050405020304" pitchFamily="18" charset="0"/>
                <a:cs typeface="Times New Roman" panose="02020603050405020304" pitchFamily="18" charset="0"/>
              </a:rPr>
              <a:t>Proteinoplasts</a:t>
            </a:r>
            <a:r>
              <a:rPr lang="en-IN" sz="2400" dirty="0">
                <a:latin typeface="Times New Roman" panose="02020603050405020304" pitchFamily="18" charset="0"/>
                <a:cs typeface="Times New Roman" panose="02020603050405020304" pitchFamily="18" charset="0"/>
              </a:rPr>
              <a:t>: Store proteins.</a:t>
            </a:r>
          </a:p>
          <a:p>
            <a:pPr lvl="1" algn="just"/>
            <a:endParaRPr lang="en-US" sz="2400" dirty="0">
              <a:latin typeface="Times New Roman" panose="02020603050405020304" pitchFamily="18" charset="0"/>
              <a:cs typeface="Times New Roman" panose="02020603050405020304" pitchFamily="18" charset="0"/>
            </a:endParaRPr>
          </a:p>
        </p:txBody>
      </p:sp>
      <p:pic>
        <p:nvPicPr>
          <p:cNvPr id="2050" name="Picture 2" descr="Plastids Diagram Class 9 With Labels And Explanation – Learn Cram">
            <a:extLst>
              <a:ext uri="{FF2B5EF4-FFF2-40B4-BE49-F238E27FC236}">
                <a16:creationId xmlns:a16="http://schemas.microsoft.com/office/drawing/2014/main" id="{457C9158-CA3C-46C6-8548-C49B25F1A4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83750" y="2254250"/>
            <a:ext cx="8148637" cy="6088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92130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0E1B1B-7A3F-4F2E-B250-8EF121DD938A}"/>
              </a:ext>
            </a:extLst>
          </p:cNvPr>
          <p:cNvSpPr/>
          <p:nvPr/>
        </p:nvSpPr>
        <p:spPr>
          <a:xfrm>
            <a:off x="387350" y="726281"/>
            <a:ext cx="17602200" cy="9417963"/>
          </a:xfrm>
          <a:prstGeom prst="rect">
            <a:avLst/>
          </a:prstGeom>
        </p:spPr>
        <p:txBody>
          <a:bodyPr wrap="square">
            <a:spAutoFit/>
          </a:bodyPr>
          <a:lstStyle/>
          <a:p>
            <a:pPr algn="just"/>
            <a:r>
              <a:rPr lang="en-US" sz="3600" b="1" dirty="0">
                <a:latin typeface="Times New Roman" panose="02020603050405020304" pitchFamily="18" charset="0"/>
                <a:cs typeface="Times New Roman" panose="02020603050405020304" pitchFamily="18" charset="0"/>
              </a:rPr>
              <a:t>RIBOSOMES: </a:t>
            </a:r>
          </a:p>
          <a:p>
            <a:pPr algn="just"/>
            <a:r>
              <a:rPr lang="en-US" sz="2400" dirty="0">
                <a:latin typeface="Times New Roman" panose="02020603050405020304" pitchFamily="18" charset="0"/>
                <a:cs typeface="Times New Roman" panose="02020603050405020304" pitchFamily="18" charset="0"/>
              </a:rPr>
              <a:t>Ribosomes are small, dense, and spherical organelles composed of ribonucleic acid (RNA) and proteins. They are the site of </a:t>
            </a:r>
            <a:r>
              <a:rPr lang="en-US" sz="2400" b="1" dirty="0">
                <a:latin typeface="Times New Roman" panose="02020603050405020304" pitchFamily="18" charset="0"/>
                <a:cs typeface="Times New Roman" panose="02020603050405020304" pitchFamily="18" charset="0"/>
              </a:rPr>
              <a:t>protein synthesis</a:t>
            </a:r>
            <a:r>
              <a:rPr lang="en-US" sz="2400" dirty="0">
                <a:latin typeface="Times New Roman" panose="02020603050405020304" pitchFamily="18" charset="0"/>
                <a:cs typeface="Times New Roman" panose="02020603050405020304" pitchFamily="18" charset="0"/>
              </a:rPr>
              <a:t> in all living cells, translating genetic information from messenger RNA (mRNA) into proteins. Ribosomes can be found in both prokaryotic and eukaryotic cells, either floating freely in the cytoplasm or attached to the endoplasmic reticulum.</a:t>
            </a:r>
          </a:p>
          <a:p>
            <a:pPr algn="just"/>
            <a:endParaRPr lang="en-US" sz="2400"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Structure of Ribosomes:</a:t>
            </a:r>
          </a:p>
          <a:p>
            <a:pPr algn="just"/>
            <a:r>
              <a:rPr lang="en-US" sz="2400" dirty="0">
                <a:latin typeface="Times New Roman" panose="02020603050405020304" pitchFamily="18" charset="0"/>
                <a:cs typeface="Times New Roman" panose="02020603050405020304" pitchFamily="18" charset="0"/>
              </a:rPr>
              <a:t>Ribosomes are made up of two subunits:</a:t>
            </a:r>
          </a:p>
          <a:p>
            <a:pPr algn="just"/>
            <a:r>
              <a:rPr lang="en-US" sz="2400" b="1" dirty="0">
                <a:latin typeface="Times New Roman" panose="02020603050405020304" pitchFamily="18" charset="0"/>
                <a:cs typeface="Times New Roman" panose="02020603050405020304" pitchFamily="18" charset="0"/>
              </a:rPr>
              <a:t>Small Subunit</a:t>
            </a:r>
            <a:r>
              <a:rPr lang="en-US" sz="2400" dirty="0">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Binds to the mRNA.</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Reads the mRNA sequence during translation.</a:t>
            </a:r>
          </a:p>
          <a:p>
            <a:pPr algn="just"/>
            <a:r>
              <a:rPr lang="en-US" sz="2400" b="1" dirty="0">
                <a:latin typeface="Times New Roman" panose="02020603050405020304" pitchFamily="18" charset="0"/>
                <a:cs typeface="Times New Roman" panose="02020603050405020304" pitchFamily="18" charset="0"/>
              </a:rPr>
              <a:t>Large Subunit</a:t>
            </a:r>
            <a:r>
              <a:rPr lang="en-US" sz="2400" dirty="0">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Contains the sites where amino acids are assembled into a polypeptide chain.</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large subunit has two important sites:</a:t>
            </a:r>
          </a:p>
          <a:p>
            <a:pPr lvl="2" algn="just"/>
            <a:r>
              <a:rPr lang="en-US" sz="2400" b="1" dirty="0">
                <a:latin typeface="Times New Roman" panose="02020603050405020304" pitchFamily="18" charset="0"/>
                <a:cs typeface="Times New Roman" panose="02020603050405020304" pitchFamily="18" charset="0"/>
              </a:rPr>
              <a:t>A site (Aminoacyl site)</a:t>
            </a:r>
            <a:r>
              <a:rPr lang="en-US" sz="2400" dirty="0">
                <a:latin typeface="Times New Roman" panose="02020603050405020304" pitchFamily="18" charset="0"/>
                <a:cs typeface="Times New Roman" panose="02020603050405020304" pitchFamily="18" charset="0"/>
              </a:rPr>
              <a:t>: Where the incoming amino acid-tRNA complex binds.</a:t>
            </a:r>
          </a:p>
          <a:p>
            <a:pPr lvl="2" algn="just"/>
            <a:r>
              <a:rPr lang="en-US" sz="2400" b="1" dirty="0">
                <a:latin typeface="Times New Roman" panose="02020603050405020304" pitchFamily="18" charset="0"/>
                <a:cs typeface="Times New Roman" panose="02020603050405020304" pitchFamily="18" charset="0"/>
              </a:rPr>
              <a:t>P site (Peptidyl site)</a:t>
            </a:r>
            <a:r>
              <a:rPr lang="en-US" sz="2400" dirty="0">
                <a:latin typeface="Times New Roman" panose="02020603050405020304" pitchFamily="18" charset="0"/>
                <a:cs typeface="Times New Roman" panose="02020603050405020304" pitchFamily="18" charset="0"/>
              </a:rPr>
              <a:t>: Where the growing polypeptide chain is held.</a:t>
            </a:r>
          </a:p>
          <a:p>
            <a:pPr lvl="2" algn="just"/>
            <a:r>
              <a:rPr lang="en-US" sz="2400" b="1" dirty="0">
                <a:latin typeface="Times New Roman" panose="02020603050405020304" pitchFamily="18" charset="0"/>
                <a:cs typeface="Times New Roman" panose="02020603050405020304" pitchFamily="18" charset="0"/>
              </a:rPr>
              <a:t>E site (Exit site)</a:t>
            </a:r>
            <a:r>
              <a:rPr lang="en-US" sz="2400" dirty="0">
                <a:latin typeface="Times New Roman" panose="02020603050405020304" pitchFamily="18" charset="0"/>
                <a:cs typeface="Times New Roman" panose="02020603050405020304" pitchFamily="18" charset="0"/>
              </a:rPr>
              <a:t>: Where the tRNA, after delivering its amino acid, exits the ribosome.</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Ribosomes are measured by their </a:t>
            </a:r>
            <a:r>
              <a:rPr lang="en-US" sz="2400" b="1" dirty="0">
                <a:latin typeface="Times New Roman" panose="02020603050405020304" pitchFamily="18" charset="0"/>
                <a:cs typeface="Times New Roman" panose="02020603050405020304" pitchFamily="18" charset="0"/>
              </a:rPr>
              <a:t>sedimentation coefficient</a:t>
            </a:r>
            <a:r>
              <a:rPr lang="en-US" sz="2400" dirty="0">
                <a:latin typeface="Times New Roman" panose="02020603050405020304" pitchFamily="18" charset="0"/>
                <a:cs typeface="Times New Roman" panose="02020603050405020304" pitchFamily="18" charset="0"/>
              </a:rPr>
              <a:t> (S), which indicates their size and density.</a:t>
            </a:r>
          </a:p>
          <a:p>
            <a:pPr algn="just"/>
            <a:endParaRPr lang="en-US" sz="2400" b="1"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Prokaryotic Ribosomes</a:t>
            </a:r>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Eukaryotic Ribosomes</a:t>
            </a:r>
            <a:r>
              <a:rPr lang="en-US" sz="2400" dirty="0">
                <a:latin typeface="Times New Roman" panose="02020603050405020304" pitchFamily="18" charset="0"/>
                <a:cs typeface="Times New Roman" panose="02020603050405020304" pitchFamily="18" charset="0"/>
              </a:rPr>
              <a:t>:</a:t>
            </a:r>
          </a:p>
          <a:p>
            <a:pPr algn="just"/>
            <a:r>
              <a:rPr lang="en-US" sz="2400" dirty="0">
                <a:latin typeface="Times New Roman" panose="02020603050405020304" pitchFamily="18" charset="0"/>
                <a:cs typeface="Times New Roman" panose="02020603050405020304" pitchFamily="18" charset="0"/>
              </a:rPr>
              <a:t>70S ribosomes, composed of:									80S ribosomes, composed of:</a:t>
            </a:r>
          </a:p>
          <a:p>
            <a:pPr lvl="2" algn="just"/>
            <a:r>
              <a:rPr lang="en-US" sz="2400" dirty="0">
                <a:latin typeface="Times New Roman" panose="02020603050405020304" pitchFamily="18" charset="0"/>
                <a:cs typeface="Times New Roman" panose="02020603050405020304" pitchFamily="18" charset="0"/>
              </a:rPr>
              <a:t>50S (large subunit) 										60S (large subunit)</a:t>
            </a:r>
          </a:p>
          <a:p>
            <a:pPr lvl="2" algn="just"/>
            <a:r>
              <a:rPr lang="en-US" sz="2400" dirty="0">
                <a:latin typeface="Times New Roman" panose="02020603050405020304" pitchFamily="18" charset="0"/>
                <a:cs typeface="Times New Roman" panose="02020603050405020304" pitchFamily="18" charset="0"/>
              </a:rPr>
              <a:t>30S (small subunit) 										40S (small subunit)</a:t>
            </a:r>
          </a:p>
          <a:p>
            <a:pPr lvl="2" algn="just"/>
            <a:endParaRPr lang="en-US" sz="2400" dirty="0">
              <a:latin typeface="Times New Roman" panose="02020603050405020304" pitchFamily="18" charset="0"/>
              <a:cs typeface="Times New Roman" panose="02020603050405020304" pitchFamily="18" charset="0"/>
            </a:endParaRPr>
          </a:p>
          <a:p>
            <a:pPr algn="just"/>
            <a:endParaRPr lang="en-IN" dirty="0"/>
          </a:p>
        </p:txBody>
      </p:sp>
    </p:spTree>
    <p:extLst>
      <p:ext uri="{BB962C8B-B14F-4D97-AF65-F5344CB8AC3E}">
        <p14:creationId xmlns:p14="http://schemas.microsoft.com/office/powerpoint/2010/main" val="3820398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201CC4-58E0-4BD4-869C-E08D68BA179B}"/>
              </a:ext>
            </a:extLst>
          </p:cNvPr>
          <p:cNvSpPr/>
          <p:nvPr/>
        </p:nvSpPr>
        <p:spPr>
          <a:xfrm>
            <a:off x="1225550" y="1416050"/>
            <a:ext cx="5943600" cy="6370975"/>
          </a:xfrm>
          <a:prstGeom prst="rect">
            <a:avLst/>
          </a:prstGeom>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Location of Ribosomes:</a:t>
            </a:r>
          </a:p>
          <a:p>
            <a:pPr algn="just">
              <a:buFont typeface="+mj-lt"/>
              <a:buAutoNum type="arabicPeriod"/>
            </a:pPr>
            <a:r>
              <a:rPr lang="en-US" sz="2400" b="1" dirty="0">
                <a:latin typeface="Times New Roman" panose="02020603050405020304" pitchFamily="18" charset="0"/>
                <a:cs typeface="Times New Roman" panose="02020603050405020304" pitchFamily="18" charset="0"/>
              </a:rPr>
              <a:t>Free Ribosomes</a:t>
            </a:r>
            <a:r>
              <a:rPr lang="en-US" sz="2400" dirty="0">
                <a:latin typeface="Times New Roman" panose="02020603050405020304" pitchFamily="18" charset="0"/>
                <a:cs typeface="Times New Roman" panose="02020603050405020304" pitchFamily="18" charset="0"/>
              </a:rPr>
              <a:t>:</a:t>
            </a:r>
          </a:p>
          <a:p>
            <a:pPr marL="742950" lvl="1" indent="-285750" algn="just">
              <a:buFont typeface="+mj-lt"/>
              <a:buAutoNum type="arabicPeriod"/>
            </a:pPr>
            <a:r>
              <a:rPr lang="en-US" sz="2400" dirty="0">
                <a:latin typeface="Times New Roman" panose="02020603050405020304" pitchFamily="18" charset="0"/>
                <a:cs typeface="Times New Roman" panose="02020603050405020304" pitchFamily="18" charset="0"/>
              </a:rPr>
              <a:t>Found floating in the cytoplasm.</a:t>
            </a:r>
          </a:p>
          <a:p>
            <a:pPr marL="742950" lvl="1" indent="-285750" algn="just">
              <a:buFont typeface="+mj-lt"/>
              <a:buAutoNum type="arabicPeriod"/>
            </a:pPr>
            <a:r>
              <a:rPr lang="en-US" sz="2400" dirty="0">
                <a:latin typeface="Times New Roman" panose="02020603050405020304" pitchFamily="18" charset="0"/>
                <a:cs typeface="Times New Roman" panose="02020603050405020304" pitchFamily="18" charset="0"/>
              </a:rPr>
              <a:t>Synthesize proteins that function within the cytoplasm itself.</a:t>
            </a:r>
          </a:p>
          <a:p>
            <a:pPr algn="just">
              <a:buFont typeface="+mj-lt"/>
              <a:buAutoNum type="arabicPeriod"/>
            </a:pPr>
            <a:r>
              <a:rPr lang="en-US" sz="2400" b="1" dirty="0">
                <a:latin typeface="Times New Roman" panose="02020603050405020304" pitchFamily="18" charset="0"/>
                <a:cs typeface="Times New Roman" panose="02020603050405020304" pitchFamily="18" charset="0"/>
              </a:rPr>
              <a:t>Bound Ribosomes</a:t>
            </a:r>
            <a:r>
              <a:rPr lang="en-US" sz="2400" dirty="0">
                <a:latin typeface="Times New Roman" panose="02020603050405020304" pitchFamily="18" charset="0"/>
                <a:cs typeface="Times New Roman" panose="02020603050405020304" pitchFamily="18" charset="0"/>
              </a:rPr>
              <a:t>:</a:t>
            </a:r>
          </a:p>
          <a:p>
            <a:pPr marL="742950" lvl="1" indent="-285750" algn="just">
              <a:buFont typeface="+mj-lt"/>
              <a:buAutoNum type="arabicPeriod"/>
            </a:pPr>
            <a:r>
              <a:rPr lang="en-US" sz="2400" dirty="0">
                <a:latin typeface="Times New Roman" panose="02020603050405020304" pitchFamily="18" charset="0"/>
                <a:cs typeface="Times New Roman" panose="02020603050405020304" pitchFamily="18" charset="0"/>
              </a:rPr>
              <a:t>Attached to the </a:t>
            </a:r>
            <a:r>
              <a:rPr lang="en-US" sz="2400" b="1" dirty="0">
                <a:latin typeface="Times New Roman" panose="02020603050405020304" pitchFamily="18" charset="0"/>
                <a:cs typeface="Times New Roman" panose="02020603050405020304" pitchFamily="18" charset="0"/>
              </a:rPr>
              <a:t>rough endoplasmic reticulum (RER)</a:t>
            </a:r>
            <a:r>
              <a:rPr lang="en-US" sz="2400" dirty="0">
                <a:latin typeface="Times New Roman" panose="02020603050405020304" pitchFamily="18" charset="0"/>
                <a:cs typeface="Times New Roman" panose="02020603050405020304" pitchFamily="18" charset="0"/>
              </a:rPr>
              <a:t> or the nuclear envelope.</a:t>
            </a:r>
          </a:p>
          <a:p>
            <a:pPr marL="742950" lvl="1" indent="-285750" algn="just">
              <a:buFont typeface="+mj-lt"/>
              <a:buAutoNum type="arabicPeriod"/>
            </a:pPr>
            <a:r>
              <a:rPr lang="en-US" sz="2400" dirty="0">
                <a:latin typeface="Times New Roman" panose="02020603050405020304" pitchFamily="18" charset="0"/>
                <a:cs typeface="Times New Roman" panose="02020603050405020304" pitchFamily="18" charset="0"/>
              </a:rPr>
              <a:t>Synthesize proteins that are destined for secretion, insertion into membranes, or lysosomes.</a:t>
            </a:r>
          </a:p>
          <a:p>
            <a:pPr lvl="1" algn="just"/>
            <a:endParaRPr lang="en-US" sz="2400" dirty="0">
              <a:latin typeface="Times New Roman" panose="02020603050405020304" pitchFamily="18" charset="0"/>
              <a:cs typeface="Times New Roman" panose="02020603050405020304" pitchFamily="18" charset="0"/>
            </a:endParaRPr>
          </a:p>
          <a:p>
            <a:pPr lvl="1" algn="just"/>
            <a:r>
              <a:rPr lang="en-US" sz="2400" dirty="0">
                <a:latin typeface="Times New Roman" panose="02020603050405020304" pitchFamily="18" charset="0"/>
                <a:cs typeface="Times New Roman" panose="02020603050405020304" pitchFamily="18" charset="0"/>
              </a:rPr>
              <a:t>Functions: </a:t>
            </a:r>
          </a:p>
          <a:p>
            <a:pPr marL="800100" lvl="1" indent="-342900" algn="just">
              <a:buAutoNum type="arabicPeriod"/>
            </a:pPr>
            <a:r>
              <a:rPr lang="en-US" sz="2400" dirty="0">
                <a:latin typeface="Times New Roman" panose="02020603050405020304" pitchFamily="18" charset="0"/>
                <a:cs typeface="Times New Roman" panose="02020603050405020304" pitchFamily="18" charset="0"/>
              </a:rPr>
              <a:t>Protein Synthesis </a:t>
            </a:r>
          </a:p>
          <a:p>
            <a:pPr marL="800100" lvl="1" indent="-342900" algn="just">
              <a:buAutoNum type="arabicPeriod"/>
            </a:pPr>
            <a:r>
              <a:rPr lang="en-US" sz="2400" dirty="0">
                <a:latin typeface="Times New Roman" panose="02020603050405020304" pitchFamily="18" charset="0"/>
                <a:cs typeface="Times New Roman" panose="02020603050405020304" pitchFamily="18" charset="0"/>
              </a:rPr>
              <a:t>Gene Expression </a:t>
            </a:r>
          </a:p>
          <a:p>
            <a:pPr marL="800100" lvl="1" indent="-342900" algn="just">
              <a:buAutoNum type="arabicPeriod"/>
            </a:pPr>
            <a:r>
              <a:rPr lang="en-US" sz="2400" dirty="0">
                <a:latin typeface="Times New Roman" panose="02020603050405020304" pitchFamily="18" charset="0"/>
                <a:cs typeface="Times New Roman" panose="02020603050405020304" pitchFamily="18" charset="0"/>
              </a:rPr>
              <a:t>Support Cellular Functions </a:t>
            </a:r>
          </a:p>
        </p:txBody>
      </p:sp>
      <p:pic>
        <p:nvPicPr>
          <p:cNvPr id="3074" name="Picture 2" descr="Ribosomes - Structure And Functions | A-Level Biology Revision Notes">
            <a:extLst>
              <a:ext uri="{FF2B5EF4-FFF2-40B4-BE49-F238E27FC236}">
                <a16:creationId xmlns:a16="http://schemas.microsoft.com/office/drawing/2014/main" id="{FBCB67DA-3550-4A99-B090-2DE0443E14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3150" y="2382729"/>
            <a:ext cx="7967662" cy="5403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05181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FA6464-6DBB-4786-ACF8-C4F78DD76C47}"/>
              </a:ext>
            </a:extLst>
          </p:cNvPr>
          <p:cNvSpPr/>
          <p:nvPr/>
        </p:nvSpPr>
        <p:spPr>
          <a:xfrm>
            <a:off x="234950" y="235406"/>
            <a:ext cx="17449799" cy="10064294"/>
          </a:xfrm>
          <a:prstGeom prst="rect">
            <a:avLst/>
          </a:prstGeom>
        </p:spPr>
        <p:txBody>
          <a:bodyPr wrap="square">
            <a:spAutoFit/>
          </a:bodyPr>
          <a:lstStyle/>
          <a:p>
            <a:r>
              <a:rPr lang="en-US" sz="3600" b="1" dirty="0">
                <a:latin typeface="Times New Roman" panose="02020603050405020304" pitchFamily="18" charset="0"/>
                <a:cs typeface="Times New Roman" panose="02020603050405020304" pitchFamily="18" charset="0"/>
              </a:rPr>
              <a:t>CYTOSKELETON: </a:t>
            </a:r>
          </a:p>
          <a:p>
            <a:r>
              <a:rPr lang="en-US" sz="2400" dirty="0">
                <a:latin typeface="Times New Roman" panose="02020603050405020304" pitchFamily="18" charset="0"/>
                <a:cs typeface="Times New Roman" panose="02020603050405020304" pitchFamily="18" charset="0"/>
              </a:rPr>
              <a:t>The cytoskeleton is a network of protein fibers found in the cytoplasm of eukaryotic cells. It provides structural support, maintains cell shape, facilitates intracellular transport, and aids in various cellular movements.</a:t>
            </a: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Components of the Cytoskeleton:</a:t>
            </a:r>
          </a:p>
          <a:p>
            <a:r>
              <a:rPr lang="en-US" sz="2400" dirty="0">
                <a:latin typeface="Times New Roman" panose="02020603050405020304" pitchFamily="18" charset="0"/>
                <a:cs typeface="Times New Roman" panose="02020603050405020304" pitchFamily="18" charset="0"/>
              </a:rPr>
              <a:t>The cytoskeleton is composed of three main types of protein filaments:</a:t>
            </a:r>
          </a:p>
          <a:p>
            <a:pPr marL="457200" indent="-457200">
              <a:buFont typeface="+mj-lt"/>
              <a:buAutoNum type="arabicPeriod"/>
            </a:pPr>
            <a:r>
              <a:rPr lang="en-US" sz="2400" b="1" dirty="0">
                <a:latin typeface="Times New Roman" panose="02020603050405020304" pitchFamily="18" charset="0"/>
                <a:cs typeface="Times New Roman" panose="02020603050405020304" pitchFamily="18" charset="0"/>
              </a:rPr>
              <a:t>Microfilaments (Actin Filaments)</a:t>
            </a:r>
            <a:endParaRPr lang="en-US" sz="24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400" b="1" dirty="0">
                <a:latin typeface="Times New Roman" panose="02020603050405020304" pitchFamily="18" charset="0"/>
                <a:cs typeface="Times New Roman" panose="02020603050405020304" pitchFamily="18" charset="0"/>
              </a:rPr>
              <a:t>Intermediate Filaments</a:t>
            </a:r>
            <a:endParaRPr lang="en-US" sz="24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400" b="1" dirty="0">
                <a:latin typeface="Times New Roman" panose="02020603050405020304" pitchFamily="18" charset="0"/>
                <a:cs typeface="Times New Roman" panose="02020603050405020304" pitchFamily="18" charset="0"/>
              </a:rPr>
              <a:t>Microtubules</a:t>
            </a: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Functions of the Cytoskeleton:</a:t>
            </a:r>
          </a:p>
          <a:p>
            <a:pPr marL="342900" indent="-34290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Maintaining Cell Shape</a:t>
            </a:r>
            <a:r>
              <a:rPr lang="en-US" sz="2400" dirty="0">
                <a:latin typeface="Times New Roman" panose="02020603050405020304" pitchFamily="18" charset="0"/>
                <a:cs typeface="Times New Roman" panose="02020603050405020304" pitchFamily="18" charset="0"/>
              </a:rPr>
              <a:t>:</a:t>
            </a:r>
          </a:p>
          <a:p>
            <a:pPr lvl="1"/>
            <a:r>
              <a:rPr lang="en-US" sz="2400" dirty="0">
                <a:latin typeface="Times New Roman" panose="02020603050405020304" pitchFamily="18" charset="0"/>
                <a:cs typeface="Times New Roman" panose="02020603050405020304" pitchFamily="18" charset="0"/>
              </a:rPr>
              <a:t>The cytoskeleton provides mechanical support to the cell, helping it maintain its shape, especially in animal cells that lack a cell wall.</a:t>
            </a:r>
          </a:p>
          <a:p>
            <a:pPr marL="342900" indent="-34290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Intracellular Transport</a:t>
            </a:r>
            <a:r>
              <a:rPr lang="en-US" sz="2400" dirty="0">
                <a:latin typeface="Times New Roman" panose="02020603050405020304" pitchFamily="18" charset="0"/>
                <a:cs typeface="Times New Roman" panose="02020603050405020304" pitchFamily="18" charset="0"/>
              </a:rPr>
              <a:t>:</a:t>
            </a:r>
          </a:p>
          <a:p>
            <a:pPr lvl="1"/>
            <a:r>
              <a:rPr lang="en-US" sz="2400" dirty="0">
                <a:latin typeface="Times New Roman" panose="02020603050405020304" pitchFamily="18" charset="0"/>
                <a:cs typeface="Times New Roman" panose="02020603050405020304" pitchFamily="18" charset="0"/>
              </a:rPr>
              <a:t>The cytoskeleton acts as a network of tracks for the transport of organelles, vesicles, and other materials within the cell. Microtubules and microfilaments play a key role in this process.</a:t>
            </a:r>
          </a:p>
          <a:p>
            <a:pPr marL="342900" indent="-34290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Cell Motility</a:t>
            </a:r>
            <a:r>
              <a:rPr lang="en-US" sz="2400" dirty="0">
                <a:latin typeface="Times New Roman" panose="02020603050405020304" pitchFamily="18" charset="0"/>
                <a:cs typeface="Times New Roman" panose="02020603050405020304" pitchFamily="18" charset="0"/>
              </a:rPr>
              <a:t>:</a:t>
            </a:r>
          </a:p>
          <a:p>
            <a:pPr lvl="1"/>
            <a:r>
              <a:rPr lang="en-US" sz="2400" dirty="0">
                <a:latin typeface="Times New Roman" panose="02020603050405020304" pitchFamily="18" charset="0"/>
                <a:cs typeface="Times New Roman" panose="02020603050405020304" pitchFamily="18" charset="0"/>
              </a:rPr>
              <a:t>The cytoskeleton enables cells to move. Microfilaments are involved in amoeboid movement, while microtubules power the movement of cilia and flagella.</a:t>
            </a:r>
          </a:p>
          <a:p>
            <a:pPr marL="342900" indent="-34290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Cell Division</a:t>
            </a:r>
            <a:r>
              <a:rPr lang="en-US" sz="2400" dirty="0">
                <a:latin typeface="Times New Roman" panose="02020603050405020304" pitchFamily="18" charset="0"/>
                <a:cs typeface="Times New Roman" panose="02020603050405020304" pitchFamily="18" charset="0"/>
              </a:rPr>
              <a:t>:</a:t>
            </a:r>
          </a:p>
          <a:p>
            <a:pPr lvl="1"/>
            <a:r>
              <a:rPr lang="en-US" sz="2400" dirty="0">
                <a:latin typeface="Times New Roman" panose="02020603050405020304" pitchFamily="18" charset="0"/>
                <a:cs typeface="Times New Roman" panose="02020603050405020304" pitchFamily="18" charset="0"/>
              </a:rPr>
              <a:t>The cytoskeleton, particularly microtubules, is essential for the proper alignment and separation of chromosomes during cell division. The mitotic spindle, made of microtubules, ensures that each daughter cell receives the correct number of chromosomes.</a:t>
            </a:r>
          </a:p>
          <a:p>
            <a:pPr marL="342900" indent="-34290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Mechanical Support</a:t>
            </a:r>
            <a:r>
              <a:rPr lang="en-US" sz="2400" dirty="0">
                <a:latin typeface="Times New Roman" panose="02020603050405020304" pitchFamily="18" charset="0"/>
                <a:cs typeface="Times New Roman" panose="02020603050405020304" pitchFamily="18" charset="0"/>
              </a:rPr>
              <a:t>:</a:t>
            </a:r>
          </a:p>
          <a:p>
            <a:pPr lvl="1"/>
            <a:r>
              <a:rPr lang="en-US" sz="2400" dirty="0">
                <a:latin typeface="Times New Roman" panose="02020603050405020304" pitchFamily="18" charset="0"/>
                <a:cs typeface="Times New Roman" panose="02020603050405020304" pitchFamily="18" charset="0"/>
              </a:rPr>
              <a:t>Intermediate filaments provide tensile strength to cells, allowing them to resist mechanical stress and maintain their integrity.</a:t>
            </a:r>
          </a:p>
          <a:p>
            <a:pPr marL="342900" indent="-34290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Signal Transmission</a:t>
            </a:r>
            <a:r>
              <a:rPr lang="en-US" sz="2400" dirty="0">
                <a:latin typeface="Times New Roman" panose="02020603050405020304" pitchFamily="18" charset="0"/>
                <a:cs typeface="Times New Roman" panose="02020603050405020304" pitchFamily="18" charset="0"/>
              </a:rPr>
              <a:t>:</a:t>
            </a:r>
          </a:p>
          <a:p>
            <a:pPr lvl="1"/>
            <a:r>
              <a:rPr lang="en-US" sz="2400" dirty="0">
                <a:latin typeface="Times New Roman" panose="02020603050405020304" pitchFamily="18" charset="0"/>
                <a:cs typeface="Times New Roman" panose="02020603050405020304" pitchFamily="18" charset="0"/>
              </a:rPr>
              <a:t>The cytoskeleton is involved in transmitting signals from the cell surface to the interior, helping the cell respond to external stimuli.</a:t>
            </a:r>
          </a:p>
          <a:p>
            <a:endParaRPr lang="en-IN" dirty="0"/>
          </a:p>
        </p:txBody>
      </p:sp>
    </p:spTree>
    <p:extLst>
      <p:ext uri="{BB962C8B-B14F-4D97-AF65-F5344CB8AC3E}">
        <p14:creationId xmlns:p14="http://schemas.microsoft.com/office/powerpoint/2010/main" val="12508232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CCE5C3-9CDB-4EBC-86A9-9B232108D06B}"/>
              </a:ext>
            </a:extLst>
          </p:cNvPr>
          <p:cNvPicPr>
            <a:picLocks noChangeAspect="1"/>
          </p:cNvPicPr>
          <p:nvPr/>
        </p:nvPicPr>
        <p:blipFill>
          <a:blip r:embed="rId2"/>
          <a:stretch>
            <a:fillRect/>
          </a:stretch>
        </p:blipFill>
        <p:spPr>
          <a:xfrm>
            <a:off x="4349750" y="349250"/>
            <a:ext cx="9601200" cy="9601200"/>
          </a:xfrm>
          <a:prstGeom prst="rect">
            <a:avLst/>
          </a:prstGeom>
        </p:spPr>
      </p:pic>
    </p:spTree>
    <p:extLst>
      <p:ext uri="{BB962C8B-B14F-4D97-AF65-F5344CB8AC3E}">
        <p14:creationId xmlns:p14="http://schemas.microsoft.com/office/powerpoint/2010/main" val="21706637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214AF5-B744-4179-B76E-616363573C8E}"/>
              </a:ext>
            </a:extLst>
          </p:cNvPr>
          <p:cNvSpPr/>
          <p:nvPr/>
        </p:nvSpPr>
        <p:spPr>
          <a:xfrm>
            <a:off x="387350" y="425450"/>
            <a:ext cx="17526000" cy="8679299"/>
          </a:xfrm>
          <a:prstGeom prst="rect">
            <a:avLst/>
          </a:prstGeom>
        </p:spPr>
        <p:txBody>
          <a:bodyPr wrap="square">
            <a:spAutoFit/>
          </a:bodyPr>
          <a:lstStyle/>
          <a:p>
            <a:pPr algn="just"/>
            <a:r>
              <a:rPr lang="en-US" sz="3600" b="1" dirty="0">
                <a:latin typeface="Times New Roman" panose="02020603050405020304" pitchFamily="18" charset="0"/>
                <a:cs typeface="Times New Roman" panose="02020603050405020304" pitchFamily="18" charset="0"/>
              </a:rPr>
              <a:t>CILIA AND FLAGELLA: </a:t>
            </a:r>
          </a:p>
          <a:p>
            <a:pPr algn="just"/>
            <a:r>
              <a:rPr lang="en-US" sz="2400" dirty="0">
                <a:latin typeface="Times New Roman" panose="02020603050405020304" pitchFamily="18" charset="0"/>
                <a:cs typeface="Times New Roman" panose="02020603050405020304" pitchFamily="18" charset="0"/>
              </a:rPr>
              <a:t>Cilia and flagella are hair-like, motile structures that extend from the surface of some eukaryotic cells. Both are involved in movement, but their structure and functions differ slightly. Cilia are usually shorter and more numerous, while flagella are longer and fewer in number. These structures are responsible for either moving the entire cell or moving substances across the surface of the cell.</a:t>
            </a:r>
          </a:p>
          <a:p>
            <a:pPr algn="just"/>
            <a:endParaRPr lang="en-US" sz="2400"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Structure of Cilia and Flagella:</a:t>
            </a:r>
          </a:p>
          <a:p>
            <a:pPr algn="just"/>
            <a:r>
              <a:rPr lang="en-US" sz="2400" b="1" dirty="0">
                <a:latin typeface="Times New Roman" panose="02020603050405020304" pitchFamily="18" charset="0"/>
                <a:cs typeface="Times New Roman" panose="02020603050405020304" pitchFamily="18" charset="0"/>
              </a:rPr>
              <a:t>Common Structure</a:t>
            </a:r>
            <a:r>
              <a:rPr lang="en-US" sz="2400" dirty="0">
                <a:latin typeface="Times New Roman" panose="02020603050405020304" pitchFamily="18" charset="0"/>
                <a:cs typeface="Times New Roman" panose="02020603050405020304" pitchFamily="18" charset="0"/>
              </a:rPr>
              <a:t>:</a:t>
            </a:r>
          </a:p>
          <a:p>
            <a:pPr algn="just"/>
            <a:r>
              <a:rPr lang="en-US" sz="2400" dirty="0">
                <a:latin typeface="Times New Roman" panose="02020603050405020304" pitchFamily="18" charset="0"/>
                <a:cs typeface="Times New Roman" panose="02020603050405020304" pitchFamily="18" charset="0"/>
              </a:rPr>
              <a:t>Both cilia and flagella share a similar internal structure. They are made up of microtubules arranged in a characteristic "9+2" pattern:</a:t>
            </a:r>
          </a:p>
          <a:p>
            <a:pPr lvl="2" algn="just"/>
            <a:r>
              <a:rPr lang="en-US" sz="2400" b="1" dirty="0">
                <a:latin typeface="Times New Roman" panose="02020603050405020304" pitchFamily="18" charset="0"/>
                <a:cs typeface="Times New Roman" panose="02020603050405020304" pitchFamily="18" charset="0"/>
              </a:rPr>
              <a:t>Axoneme</a:t>
            </a:r>
            <a:r>
              <a:rPr lang="en-US" sz="2400" dirty="0">
                <a:latin typeface="Times New Roman" panose="02020603050405020304" pitchFamily="18" charset="0"/>
                <a:cs typeface="Times New Roman" panose="02020603050405020304" pitchFamily="18" charset="0"/>
              </a:rPr>
              <a:t>: The core of cilia and flagella is called the axoneme, which consists of nine pairs (doublets) of microtubules arranged in a ring around two central microtubules.</a:t>
            </a:r>
          </a:p>
          <a:p>
            <a:pPr lvl="2" algn="just"/>
            <a:r>
              <a:rPr lang="en-US" sz="2400" b="1" dirty="0">
                <a:latin typeface="Times New Roman" panose="02020603050405020304" pitchFamily="18" charset="0"/>
                <a:cs typeface="Times New Roman" panose="02020603050405020304" pitchFamily="18" charset="0"/>
              </a:rPr>
              <a:t>Basal Body</a:t>
            </a:r>
            <a:r>
              <a:rPr lang="en-US" sz="2400" dirty="0">
                <a:latin typeface="Times New Roman" panose="02020603050405020304" pitchFamily="18" charset="0"/>
                <a:cs typeface="Times New Roman" panose="02020603050405020304" pitchFamily="18" charset="0"/>
              </a:rPr>
              <a:t>: At the base of each cilium or flagellum is the </a:t>
            </a:r>
            <a:r>
              <a:rPr lang="en-US" sz="2400" b="1" dirty="0">
                <a:latin typeface="Times New Roman" panose="02020603050405020304" pitchFamily="18" charset="0"/>
                <a:cs typeface="Times New Roman" panose="02020603050405020304" pitchFamily="18" charset="0"/>
              </a:rPr>
              <a:t>basal body</a:t>
            </a:r>
            <a:r>
              <a:rPr lang="en-US" sz="2400" dirty="0">
                <a:latin typeface="Times New Roman" panose="02020603050405020304" pitchFamily="18" charset="0"/>
                <a:cs typeface="Times New Roman" panose="02020603050405020304" pitchFamily="18" charset="0"/>
              </a:rPr>
              <a:t>, which is structurally similar to a centriole. The basal body anchors the cilium or flagellum to the cell and initiates its growth.</a:t>
            </a:r>
          </a:p>
          <a:p>
            <a:pPr lvl="2" algn="just"/>
            <a:r>
              <a:rPr lang="en-US" sz="2400" b="1" dirty="0">
                <a:latin typeface="Times New Roman" panose="02020603050405020304" pitchFamily="18" charset="0"/>
                <a:cs typeface="Times New Roman" panose="02020603050405020304" pitchFamily="18" charset="0"/>
              </a:rPr>
              <a:t>Dynein Arms</a:t>
            </a:r>
            <a:r>
              <a:rPr lang="en-US" sz="2400" dirty="0">
                <a:latin typeface="Times New Roman" panose="02020603050405020304" pitchFamily="18" charset="0"/>
                <a:cs typeface="Times New Roman" panose="02020603050405020304" pitchFamily="18" charset="0"/>
              </a:rPr>
              <a:t>: Dynein is a motor protein attached to the microtubule doublets. It is responsible for generating the sliding motion between microtubules, leading to the bending of the cilium or flagellum.</a:t>
            </a:r>
          </a:p>
          <a:p>
            <a:pPr algn="just"/>
            <a:r>
              <a:rPr lang="en-US" sz="2400" b="1" dirty="0">
                <a:latin typeface="Times New Roman" panose="02020603050405020304" pitchFamily="18" charset="0"/>
                <a:cs typeface="Times New Roman" panose="02020603050405020304" pitchFamily="18" charset="0"/>
              </a:rPr>
              <a:t>Differences</a:t>
            </a:r>
            <a:r>
              <a:rPr lang="en-US" sz="2400" dirty="0">
                <a:latin typeface="Times New Roman" panose="02020603050405020304" pitchFamily="18" charset="0"/>
                <a:cs typeface="Times New Roman" panose="02020603050405020304" pitchFamily="18" charset="0"/>
              </a:rPr>
              <a:t>:</a:t>
            </a:r>
          </a:p>
          <a:p>
            <a:pPr lvl="1" algn="just"/>
            <a:r>
              <a:rPr lang="en-US" sz="2400" b="1" dirty="0">
                <a:latin typeface="Times New Roman" panose="02020603050405020304" pitchFamily="18" charset="0"/>
                <a:cs typeface="Times New Roman" panose="02020603050405020304" pitchFamily="18" charset="0"/>
              </a:rPr>
              <a:t>Cilia</a:t>
            </a:r>
            <a:r>
              <a:rPr lang="en-US" sz="2400" dirty="0">
                <a:latin typeface="Times New Roman" panose="02020603050405020304" pitchFamily="18" charset="0"/>
                <a:cs typeface="Times New Roman" panose="02020603050405020304" pitchFamily="18" charset="0"/>
              </a:rPr>
              <a:t>:</a:t>
            </a:r>
          </a:p>
          <a:p>
            <a:pPr lvl="2" algn="just"/>
            <a:r>
              <a:rPr lang="en-US" sz="2400" dirty="0">
                <a:latin typeface="Times New Roman" panose="02020603050405020304" pitchFamily="18" charset="0"/>
                <a:cs typeface="Times New Roman" panose="02020603050405020304" pitchFamily="18" charset="0"/>
              </a:rPr>
              <a:t>Short, numerous, and typically present on the entire surface of the cell.</a:t>
            </a:r>
          </a:p>
          <a:p>
            <a:pPr lvl="2" algn="just"/>
            <a:r>
              <a:rPr lang="en-US" sz="2400" dirty="0">
                <a:latin typeface="Times New Roman" panose="02020603050405020304" pitchFamily="18" charset="0"/>
                <a:cs typeface="Times New Roman" panose="02020603050405020304" pitchFamily="18" charset="0"/>
              </a:rPr>
              <a:t>Have a beating motion similar to the movement of oars, moving substances in a coordinated, wave-like pattern.</a:t>
            </a:r>
          </a:p>
          <a:p>
            <a:pPr lvl="1" algn="just"/>
            <a:r>
              <a:rPr lang="en-US" sz="2400" b="1" dirty="0">
                <a:latin typeface="Times New Roman" panose="02020603050405020304" pitchFamily="18" charset="0"/>
                <a:cs typeface="Times New Roman" panose="02020603050405020304" pitchFamily="18" charset="0"/>
              </a:rPr>
              <a:t>Flagella</a:t>
            </a:r>
            <a:r>
              <a:rPr lang="en-US" sz="2400" dirty="0">
                <a:latin typeface="Times New Roman" panose="02020603050405020304" pitchFamily="18" charset="0"/>
                <a:cs typeface="Times New Roman" panose="02020603050405020304" pitchFamily="18" charset="0"/>
              </a:rPr>
              <a:t>:</a:t>
            </a:r>
          </a:p>
          <a:p>
            <a:pPr lvl="2" algn="just"/>
            <a:r>
              <a:rPr lang="en-US" sz="2400" dirty="0">
                <a:latin typeface="Times New Roman" panose="02020603050405020304" pitchFamily="18" charset="0"/>
                <a:cs typeface="Times New Roman" panose="02020603050405020304" pitchFamily="18" charset="0"/>
              </a:rPr>
              <a:t>Longer and fewer in number (usually one or two per cell).</a:t>
            </a:r>
          </a:p>
          <a:p>
            <a:pPr lvl="2" algn="just"/>
            <a:r>
              <a:rPr lang="en-US" sz="2400" dirty="0">
                <a:latin typeface="Times New Roman" panose="02020603050405020304" pitchFamily="18" charset="0"/>
                <a:cs typeface="Times New Roman" panose="02020603050405020304" pitchFamily="18" charset="0"/>
              </a:rPr>
              <a:t>Move in a whip-like or undulating motion, propelling the cell through its environment.</a:t>
            </a:r>
          </a:p>
          <a:p>
            <a:pPr algn="just"/>
            <a:endParaRPr lang="en-US" sz="2400" dirty="0">
              <a:latin typeface="Times New Roman" panose="02020603050405020304" pitchFamily="18" charset="0"/>
              <a:cs typeface="Times New Roman" panose="02020603050405020304" pitchFamily="18" charset="0"/>
            </a:endParaRPr>
          </a:p>
          <a:p>
            <a:pPr algn="just"/>
            <a:endParaRPr lang="en-IN" dirty="0"/>
          </a:p>
        </p:txBody>
      </p:sp>
    </p:spTree>
    <p:extLst>
      <p:ext uri="{BB962C8B-B14F-4D97-AF65-F5344CB8AC3E}">
        <p14:creationId xmlns:p14="http://schemas.microsoft.com/office/powerpoint/2010/main" val="15723310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6F17F8-8919-4FF0-85A7-1B405ADB26CE}"/>
              </a:ext>
            </a:extLst>
          </p:cNvPr>
          <p:cNvSpPr/>
          <p:nvPr/>
        </p:nvSpPr>
        <p:spPr>
          <a:xfrm>
            <a:off x="1073150" y="730250"/>
            <a:ext cx="5867400" cy="8586966"/>
          </a:xfrm>
          <a:prstGeom prst="rect">
            <a:avLst/>
          </a:prstGeom>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Types of Cilia:</a:t>
            </a:r>
          </a:p>
          <a:p>
            <a:pPr marL="342900" indent="-342900" algn="jus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Motile Cilia</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These are the type of cilia that are involved in movement and found in large numbers on the surface of cells (e.g., respiratory tract cilia).</a:t>
            </a:r>
          </a:p>
          <a:p>
            <a:pPr marL="342900" indent="-342900" algn="jus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Non-motile Cilia (Primary Cilia)</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These cilia are typically present as a single structure per cell and act as sensory organelles, not involved in movement.</a:t>
            </a:r>
          </a:p>
          <a:p>
            <a:pPr algn="just"/>
            <a:endParaRPr lang="en-US" sz="2400" b="1" dirty="0">
              <a:latin typeface="Times New Roman" panose="02020603050405020304" pitchFamily="18" charset="0"/>
              <a:cs typeface="Times New Roman" panose="02020603050405020304" pitchFamily="18" charset="0"/>
            </a:endParaRPr>
          </a:p>
          <a:p>
            <a:pPr algn="just"/>
            <a:endParaRPr lang="en-US" sz="2400" b="1"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Importance of Cilia and Flagella:</a:t>
            </a:r>
          </a:p>
          <a:p>
            <a:pPr algn="just"/>
            <a:endParaRPr lang="en-US" sz="2400" b="1"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Cell Movement and Transport</a:t>
            </a:r>
            <a:r>
              <a:rPr lang="en-US" sz="2400" dirty="0">
                <a:latin typeface="Times New Roman" panose="02020603050405020304" pitchFamily="18" charset="0"/>
                <a:cs typeface="Times New Roman" panose="02020603050405020304" pitchFamily="18" charset="0"/>
              </a:rPr>
              <a:t>: Cilia and flagella play a vital role in cell movement (flagella in sperm) and the movement of substances (cilia in the respiratory tract).</a:t>
            </a:r>
          </a:p>
          <a:p>
            <a:pPr marL="342900" indent="-342900" algn="just">
              <a:buFont typeface="Arial" panose="020B0604020202020204" pitchFamily="34" charset="0"/>
              <a:buChar char="•"/>
            </a:pPr>
            <a:endParaRPr lang="en-US" sz="2400" b="1"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Sensory Functions</a:t>
            </a:r>
            <a:r>
              <a:rPr lang="en-US" sz="2400" dirty="0">
                <a:latin typeface="Times New Roman" panose="02020603050405020304" pitchFamily="18" charset="0"/>
                <a:cs typeface="Times New Roman" panose="02020603050405020304" pitchFamily="18" charset="0"/>
              </a:rPr>
              <a:t>: Primary cilia help cells sense environmental signals and are involved in several cellular processes like cell cycle regulation and development.</a:t>
            </a:r>
          </a:p>
        </p:txBody>
      </p:sp>
      <p:pic>
        <p:nvPicPr>
          <p:cNvPr id="3" name="Picture 2">
            <a:extLst>
              <a:ext uri="{FF2B5EF4-FFF2-40B4-BE49-F238E27FC236}">
                <a16:creationId xmlns:a16="http://schemas.microsoft.com/office/drawing/2014/main" id="{B3CBAED7-5D8D-41AF-ADDD-4A3ADC516512}"/>
              </a:ext>
            </a:extLst>
          </p:cNvPr>
          <p:cNvPicPr>
            <a:picLocks noChangeAspect="1"/>
          </p:cNvPicPr>
          <p:nvPr/>
        </p:nvPicPr>
        <p:blipFill>
          <a:blip r:embed="rId2"/>
          <a:stretch>
            <a:fillRect/>
          </a:stretch>
        </p:blipFill>
        <p:spPr>
          <a:xfrm>
            <a:off x="8274050" y="1486376"/>
            <a:ext cx="8953500" cy="7326948"/>
          </a:xfrm>
          <a:prstGeom prst="rect">
            <a:avLst/>
          </a:prstGeom>
        </p:spPr>
      </p:pic>
    </p:spTree>
    <p:extLst>
      <p:ext uri="{BB962C8B-B14F-4D97-AF65-F5344CB8AC3E}">
        <p14:creationId xmlns:p14="http://schemas.microsoft.com/office/powerpoint/2010/main" val="21645964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21DDDD-8CC8-4217-AED7-F4C71FA7A44B}"/>
              </a:ext>
            </a:extLst>
          </p:cNvPr>
          <p:cNvSpPr/>
          <p:nvPr/>
        </p:nvSpPr>
        <p:spPr>
          <a:xfrm>
            <a:off x="302260" y="273050"/>
            <a:ext cx="17989550" cy="10895290"/>
          </a:xfrm>
          <a:prstGeom prst="rect">
            <a:avLst/>
          </a:prstGeom>
        </p:spPr>
        <p:txBody>
          <a:bodyPr wrap="square">
            <a:spAutoFit/>
          </a:bodyPr>
          <a:lstStyle/>
          <a:p>
            <a:r>
              <a:rPr lang="en-US" sz="3600" b="1" dirty="0">
                <a:latin typeface="Times New Roman" panose="02020603050405020304" pitchFamily="18" charset="0"/>
                <a:cs typeface="Times New Roman" panose="02020603050405020304" pitchFamily="18" charset="0"/>
              </a:rPr>
              <a:t>CENTROSOMES AND CENTRIOLES: </a:t>
            </a:r>
          </a:p>
          <a:p>
            <a:r>
              <a:rPr lang="en-US" sz="2400" b="1" dirty="0">
                <a:latin typeface="Times New Roman" panose="02020603050405020304" pitchFamily="18" charset="0"/>
                <a:cs typeface="Times New Roman" panose="02020603050405020304" pitchFamily="18" charset="0"/>
              </a:rPr>
              <a:t>Centrosomes</a:t>
            </a:r>
            <a:r>
              <a:rPr lang="en-US" sz="2400" dirty="0">
                <a:latin typeface="Times New Roman" panose="02020603050405020304" pitchFamily="18" charset="0"/>
                <a:cs typeface="Times New Roman" panose="02020603050405020304" pitchFamily="18" charset="0"/>
              </a:rPr>
              <a:t> and </a:t>
            </a:r>
            <a:r>
              <a:rPr lang="en-US" sz="2400" b="1" dirty="0">
                <a:latin typeface="Times New Roman" panose="02020603050405020304" pitchFamily="18" charset="0"/>
                <a:cs typeface="Times New Roman" panose="02020603050405020304" pitchFamily="18" charset="0"/>
              </a:rPr>
              <a:t>centrioles</a:t>
            </a:r>
            <a:r>
              <a:rPr lang="en-US" sz="2400" dirty="0">
                <a:latin typeface="Times New Roman" panose="02020603050405020304" pitchFamily="18" charset="0"/>
                <a:cs typeface="Times New Roman" panose="02020603050405020304" pitchFamily="18" charset="0"/>
              </a:rPr>
              <a:t> are crucial components of a cell's microtubule organizing center, playing key roles in cell division and the organization of the cell's cytoskeleton.</a:t>
            </a:r>
          </a:p>
          <a:p>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a:t>
            </a:r>
            <a:r>
              <a:rPr lang="en-US" sz="2400" b="1" dirty="0">
                <a:latin typeface="Times New Roman" panose="02020603050405020304" pitchFamily="18" charset="0"/>
                <a:cs typeface="Times New Roman" panose="02020603050405020304" pitchFamily="18" charset="0"/>
              </a:rPr>
              <a:t>centrosome</a:t>
            </a:r>
            <a:r>
              <a:rPr lang="en-US" sz="2400" dirty="0">
                <a:latin typeface="Times New Roman" panose="02020603050405020304" pitchFamily="18" charset="0"/>
                <a:cs typeface="Times New Roman" panose="02020603050405020304" pitchFamily="18" charset="0"/>
              </a:rPr>
              <a:t> is a structure in animal cells that serves as the main microtubule organizing center (MTOC). It plays a crucial role in organizing microtubules, regulating the cell cycle, and forming the mitotic spindle during cell division.</a:t>
            </a:r>
          </a:p>
          <a:p>
            <a:endParaRPr lang="en-US" sz="2400" b="1"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Structure:</a:t>
            </a:r>
          </a:p>
          <a:p>
            <a:r>
              <a:rPr lang="en-US" sz="2400" b="1" dirty="0">
                <a:latin typeface="Times New Roman" panose="02020603050405020304" pitchFamily="18" charset="0"/>
                <a:cs typeface="Times New Roman" panose="02020603050405020304" pitchFamily="18" charset="0"/>
              </a:rPr>
              <a:t>Location</a:t>
            </a:r>
            <a:r>
              <a:rPr lang="en-US" sz="2400" dirty="0">
                <a:latin typeface="Times New Roman" panose="02020603050405020304" pitchFamily="18" charset="0"/>
                <a:cs typeface="Times New Roman" panose="02020603050405020304" pitchFamily="18" charset="0"/>
              </a:rPr>
              <a:t>:</a:t>
            </a:r>
          </a:p>
          <a:p>
            <a:pPr lvl="1"/>
            <a:r>
              <a:rPr lang="en-US" sz="2400" dirty="0">
                <a:latin typeface="Times New Roman" panose="02020603050405020304" pitchFamily="18" charset="0"/>
                <a:cs typeface="Times New Roman" panose="02020603050405020304" pitchFamily="18" charset="0"/>
              </a:rPr>
              <a:t>The centrosome is typically located near the nucleus in animal cells.</a:t>
            </a:r>
          </a:p>
          <a:p>
            <a:r>
              <a:rPr lang="en-US" sz="2400" b="1" dirty="0">
                <a:latin typeface="Times New Roman" panose="02020603050405020304" pitchFamily="18" charset="0"/>
                <a:cs typeface="Times New Roman" panose="02020603050405020304" pitchFamily="18" charset="0"/>
              </a:rPr>
              <a:t>Composition</a:t>
            </a:r>
            <a:r>
              <a:rPr lang="en-US" sz="2400" dirty="0">
                <a:latin typeface="Times New Roman" panose="02020603050405020304" pitchFamily="18" charset="0"/>
                <a:cs typeface="Times New Roman" panose="02020603050405020304" pitchFamily="18" charset="0"/>
              </a:rPr>
              <a:t>:</a:t>
            </a:r>
          </a:p>
          <a:p>
            <a:pPr lvl="1"/>
            <a:r>
              <a:rPr lang="en-US" sz="2400" dirty="0">
                <a:latin typeface="Times New Roman" panose="02020603050405020304" pitchFamily="18" charset="0"/>
                <a:cs typeface="Times New Roman" panose="02020603050405020304" pitchFamily="18" charset="0"/>
              </a:rPr>
              <a:t>The centrosome consists of two </a:t>
            </a:r>
            <a:r>
              <a:rPr lang="en-US" sz="2400" b="1" dirty="0">
                <a:latin typeface="Times New Roman" panose="02020603050405020304" pitchFamily="18" charset="0"/>
                <a:cs typeface="Times New Roman" panose="02020603050405020304" pitchFamily="18" charset="0"/>
              </a:rPr>
              <a:t>centrioles</a:t>
            </a:r>
            <a:r>
              <a:rPr lang="en-US" sz="2400" dirty="0">
                <a:latin typeface="Times New Roman" panose="02020603050405020304" pitchFamily="18" charset="0"/>
                <a:cs typeface="Times New Roman" panose="02020603050405020304" pitchFamily="18" charset="0"/>
              </a:rPr>
              <a:t> positioned at right angles to each other and surrounded by an amorphous mass of protein known as the </a:t>
            </a:r>
            <a:r>
              <a:rPr lang="en-US" sz="2400" b="1" dirty="0">
                <a:latin typeface="Times New Roman" panose="02020603050405020304" pitchFamily="18" charset="0"/>
                <a:cs typeface="Times New Roman" panose="02020603050405020304" pitchFamily="18" charset="0"/>
              </a:rPr>
              <a:t>pericentriolar material (PCM)</a:t>
            </a:r>
            <a:r>
              <a:rPr lang="en-US" sz="2400" dirty="0">
                <a:latin typeface="Times New Roman" panose="02020603050405020304" pitchFamily="18" charset="0"/>
                <a:cs typeface="Times New Roman" panose="02020603050405020304" pitchFamily="18" charset="0"/>
              </a:rPr>
              <a:t>.</a:t>
            </a:r>
          </a:p>
          <a:p>
            <a:pPr lvl="1"/>
            <a:r>
              <a:rPr lang="en-US" sz="2400" dirty="0">
                <a:latin typeface="Times New Roman" panose="02020603050405020304" pitchFamily="18" charset="0"/>
                <a:cs typeface="Times New Roman" panose="02020603050405020304" pitchFamily="18" charset="0"/>
              </a:rPr>
              <a:t>The PCM contains proteins responsible for nucleating and anchoring microtubules.</a:t>
            </a:r>
          </a:p>
          <a:p>
            <a:pPr lvl="1"/>
            <a:endParaRPr lang="en-US" sz="2400" b="1" dirty="0">
              <a:latin typeface="Times New Roman" panose="02020603050405020304" pitchFamily="18" charset="0"/>
              <a:cs typeface="Times New Roman" panose="02020603050405020304" pitchFamily="18" charset="0"/>
            </a:endParaRPr>
          </a:p>
          <a:p>
            <a:pPr lvl="1"/>
            <a:r>
              <a:rPr lang="en-US" sz="2400" b="1" dirty="0">
                <a:latin typeface="Times New Roman" panose="02020603050405020304" pitchFamily="18" charset="0"/>
                <a:cs typeface="Times New Roman" panose="02020603050405020304" pitchFamily="18" charset="0"/>
              </a:rPr>
              <a:t>Centrioles</a:t>
            </a:r>
            <a:r>
              <a:rPr lang="en-US" sz="2400" dirty="0">
                <a:latin typeface="Times New Roman" panose="02020603050405020304" pitchFamily="18" charset="0"/>
                <a:cs typeface="Times New Roman" panose="02020603050405020304" pitchFamily="18" charset="0"/>
              </a:rPr>
              <a:t> are cylindrical structures composed of microtubules that are found within the centrosome. They play a critical role in the formation of the spindle fibers during cell division, the organization of microtubules, and the formation of cilia and flagella.</a:t>
            </a:r>
          </a:p>
          <a:p>
            <a:pPr lvl="1"/>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Structure:</a:t>
            </a:r>
          </a:p>
          <a:p>
            <a:r>
              <a:rPr lang="en-US" sz="2400" b="1" dirty="0">
                <a:latin typeface="Times New Roman" panose="02020603050405020304" pitchFamily="18" charset="0"/>
                <a:cs typeface="Times New Roman" panose="02020603050405020304" pitchFamily="18" charset="0"/>
              </a:rPr>
              <a:t>Microtubule Arrangement</a:t>
            </a:r>
            <a:r>
              <a:rPr lang="en-US" sz="2400" dirty="0">
                <a:latin typeface="Times New Roman" panose="02020603050405020304" pitchFamily="18" charset="0"/>
                <a:cs typeface="Times New Roman" panose="02020603050405020304" pitchFamily="18" charset="0"/>
              </a:rPr>
              <a:t>:</a:t>
            </a:r>
          </a:p>
          <a:p>
            <a:pPr lvl="1"/>
            <a:r>
              <a:rPr lang="en-US" sz="2400" dirty="0">
                <a:latin typeface="Times New Roman" panose="02020603050405020304" pitchFamily="18" charset="0"/>
                <a:cs typeface="Times New Roman" panose="02020603050405020304" pitchFamily="18" charset="0"/>
              </a:rPr>
              <a:t>Each centriole is composed of </a:t>
            </a:r>
            <a:r>
              <a:rPr lang="en-US" sz="2400" b="1" dirty="0">
                <a:latin typeface="Times New Roman" panose="02020603050405020304" pitchFamily="18" charset="0"/>
                <a:cs typeface="Times New Roman" panose="02020603050405020304" pitchFamily="18" charset="0"/>
              </a:rPr>
              <a:t>nine triplets of microtubules</a:t>
            </a:r>
            <a:r>
              <a:rPr lang="en-US" sz="2400" dirty="0">
                <a:latin typeface="Times New Roman" panose="02020603050405020304" pitchFamily="18" charset="0"/>
                <a:cs typeface="Times New Roman" panose="02020603050405020304" pitchFamily="18" charset="0"/>
              </a:rPr>
              <a:t> arranged in a circular pattern. These triplets form the walls of the cylindrical structure.</a:t>
            </a:r>
          </a:p>
          <a:p>
            <a:r>
              <a:rPr lang="en-US" sz="2400" b="1" dirty="0">
                <a:latin typeface="Times New Roman" panose="02020603050405020304" pitchFamily="18" charset="0"/>
                <a:cs typeface="Times New Roman" panose="02020603050405020304" pitchFamily="18" charset="0"/>
              </a:rPr>
              <a:t>Size</a:t>
            </a:r>
            <a:r>
              <a:rPr lang="en-US" sz="2400" dirty="0">
                <a:latin typeface="Times New Roman" panose="02020603050405020304" pitchFamily="18" charset="0"/>
                <a:cs typeface="Times New Roman" panose="02020603050405020304" pitchFamily="18" charset="0"/>
              </a:rPr>
              <a:t>:</a:t>
            </a:r>
          </a:p>
          <a:p>
            <a:pPr lvl="1"/>
            <a:r>
              <a:rPr lang="en-US" sz="2400" dirty="0">
                <a:latin typeface="Times New Roman" panose="02020603050405020304" pitchFamily="18" charset="0"/>
                <a:cs typeface="Times New Roman" panose="02020603050405020304" pitchFamily="18" charset="0"/>
              </a:rPr>
              <a:t>Centrioles are about 0.3–0.5 micrometers in length and 0.15 micrometers in diameter.</a:t>
            </a:r>
          </a:p>
          <a:p>
            <a:r>
              <a:rPr lang="en-US" sz="2400" b="1" dirty="0">
                <a:latin typeface="Times New Roman" panose="02020603050405020304" pitchFamily="18" charset="0"/>
                <a:cs typeface="Times New Roman" panose="02020603050405020304" pitchFamily="18" charset="0"/>
              </a:rPr>
              <a:t>Centrioles Occur in Pairs</a:t>
            </a:r>
            <a:r>
              <a:rPr lang="en-US" sz="2400" dirty="0">
                <a:latin typeface="Times New Roman" panose="02020603050405020304" pitchFamily="18" charset="0"/>
                <a:cs typeface="Times New Roman" panose="02020603050405020304" pitchFamily="18" charset="0"/>
              </a:rPr>
              <a:t>:</a:t>
            </a:r>
          </a:p>
          <a:p>
            <a:pPr lvl="1"/>
            <a:r>
              <a:rPr lang="en-US" sz="2400" dirty="0">
                <a:latin typeface="Times New Roman" panose="02020603050405020304" pitchFamily="18" charset="0"/>
                <a:cs typeface="Times New Roman" panose="02020603050405020304" pitchFamily="18" charset="0"/>
              </a:rPr>
              <a:t>In the centrosome, centrioles are found as a pair of structures positioned at right angles to each other. This pair is referred to as a </a:t>
            </a:r>
            <a:r>
              <a:rPr lang="en-US" sz="2400" b="1" dirty="0" err="1">
                <a:latin typeface="Times New Roman" panose="02020603050405020304" pitchFamily="18" charset="0"/>
                <a:cs typeface="Times New Roman" panose="02020603050405020304" pitchFamily="18" charset="0"/>
              </a:rPr>
              <a:t>diplosome</a:t>
            </a:r>
            <a:r>
              <a:rPr lang="en-US" sz="2400" dirty="0">
                <a:latin typeface="Times New Roman" panose="02020603050405020304" pitchFamily="18" charset="0"/>
                <a:cs typeface="Times New Roman" panose="02020603050405020304" pitchFamily="18" charset="0"/>
              </a:rPr>
              <a:t>.</a:t>
            </a:r>
          </a:p>
          <a:p>
            <a:pPr lvl="1"/>
            <a:endParaRPr lang="en-US" sz="24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4809820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A53AFC-E89A-45DB-91D8-5F2369AC533D}"/>
              </a:ext>
            </a:extLst>
          </p:cNvPr>
          <p:cNvSpPr/>
          <p:nvPr/>
        </p:nvSpPr>
        <p:spPr>
          <a:xfrm>
            <a:off x="463550" y="273050"/>
            <a:ext cx="6705600" cy="8217634"/>
          </a:xfrm>
          <a:prstGeom prst="rect">
            <a:avLst/>
          </a:prstGeom>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Importance of Centrosomes and Centrioles:</a:t>
            </a:r>
          </a:p>
          <a:p>
            <a:pPr algn="just"/>
            <a:endParaRPr lang="en-US" sz="2400" b="1" dirty="0">
              <a:latin typeface="Times New Roman" panose="02020603050405020304" pitchFamily="18" charset="0"/>
              <a:cs typeface="Times New Roman" panose="02020603050405020304" pitchFamily="18" charset="0"/>
            </a:endParaRPr>
          </a:p>
          <a:p>
            <a:pPr algn="just">
              <a:buFont typeface="+mj-lt"/>
              <a:buAutoNum type="arabicPeriod"/>
            </a:pPr>
            <a:r>
              <a:rPr lang="en-US" sz="2400" b="1" dirty="0">
                <a:latin typeface="Times New Roman" panose="02020603050405020304" pitchFamily="18" charset="0"/>
                <a:cs typeface="Times New Roman" panose="02020603050405020304" pitchFamily="18" charset="0"/>
              </a:rPr>
              <a:t>Chromosome Segregation</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Centrosomes are critical for the accurate segregation of chromosomes during mitosis and meiosis. Errors in this process can lead to abnormal numbers of chromosomes in daughter cells, a condition known as </a:t>
            </a:r>
            <a:r>
              <a:rPr lang="en-US" sz="2400" b="1" dirty="0">
                <a:latin typeface="Times New Roman" panose="02020603050405020304" pitchFamily="18" charset="0"/>
                <a:cs typeface="Times New Roman" panose="02020603050405020304" pitchFamily="18" charset="0"/>
              </a:rPr>
              <a:t>aneuploidy</a:t>
            </a:r>
            <a:r>
              <a:rPr lang="en-US" sz="2400" dirty="0">
                <a:latin typeface="Times New Roman" panose="02020603050405020304" pitchFamily="18" charset="0"/>
                <a:cs typeface="Times New Roman" panose="02020603050405020304" pitchFamily="18" charset="0"/>
              </a:rPr>
              <a:t>, which is often associated with cancer.</a:t>
            </a:r>
          </a:p>
          <a:p>
            <a:pPr lvl="1" algn="just"/>
            <a:endParaRPr lang="en-US" sz="2400" dirty="0">
              <a:latin typeface="Times New Roman" panose="02020603050405020304" pitchFamily="18" charset="0"/>
              <a:cs typeface="Times New Roman" panose="02020603050405020304" pitchFamily="18" charset="0"/>
            </a:endParaRPr>
          </a:p>
          <a:p>
            <a:pPr algn="just">
              <a:buFont typeface="+mj-lt"/>
              <a:buAutoNum type="arabicPeriod"/>
            </a:pPr>
            <a:r>
              <a:rPr lang="en-US" sz="2400" b="1" dirty="0">
                <a:latin typeface="Times New Roman" panose="02020603050405020304" pitchFamily="18" charset="0"/>
                <a:cs typeface="Times New Roman" panose="02020603050405020304" pitchFamily="18" charset="0"/>
              </a:rPr>
              <a:t>Cellular Organization</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Centrosomes ensure that the cell's cytoskeleton is properly organized, which is important for maintaining cell shape, intracellular transport, and positioning of organelles.</a:t>
            </a:r>
          </a:p>
          <a:p>
            <a:pPr lvl="1" algn="just"/>
            <a:endParaRPr lang="en-US" sz="2400" dirty="0">
              <a:latin typeface="Times New Roman" panose="02020603050405020304" pitchFamily="18" charset="0"/>
              <a:cs typeface="Times New Roman" panose="02020603050405020304" pitchFamily="18" charset="0"/>
            </a:endParaRPr>
          </a:p>
          <a:p>
            <a:pPr algn="just">
              <a:buFont typeface="+mj-lt"/>
              <a:buAutoNum type="arabicPeriod"/>
            </a:pPr>
            <a:r>
              <a:rPr lang="en-US" sz="2400" b="1" dirty="0">
                <a:latin typeface="Times New Roman" panose="02020603050405020304" pitchFamily="18" charset="0"/>
                <a:cs typeface="Times New Roman" panose="02020603050405020304" pitchFamily="18" charset="0"/>
              </a:rPr>
              <a:t>Cilia and Flagella Formation</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Centrioles, through their transformation into </a:t>
            </a:r>
            <a:r>
              <a:rPr lang="en-US" sz="2400" b="1" dirty="0">
                <a:latin typeface="Times New Roman" panose="02020603050405020304" pitchFamily="18" charset="0"/>
                <a:cs typeface="Times New Roman" panose="02020603050405020304" pitchFamily="18" charset="0"/>
              </a:rPr>
              <a:t>basal bodies</a:t>
            </a:r>
            <a:r>
              <a:rPr lang="en-US" sz="2400" dirty="0">
                <a:latin typeface="Times New Roman" panose="02020603050405020304" pitchFamily="18" charset="0"/>
                <a:cs typeface="Times New Roman" panose="02020603050405020304" pitchFamily="18" charset="0"/>
              </a:rPr>
              <a:t>, are vital for the formation of </a:t>
            </a:r>
            <a:r>
              <a:rPr lang="en-US" sz="2400" b="1" dirty="0">
                <a:latin typeface="Times New Roman" panose="02020603050405020304" pitchFamily="18" charset="0"/>
                <a:cs typeface="Times New Roman" panose="02020603050405020304" pitchFamily="18" charset="0"/>
              </a:rPr>
              <a:t>cilia</a:t>
            </a:r>
            <a:r>
              <a:rPr lang="en-US" sz="2400" dirty="0">
                <a:latin typeface="Times New Roman" panose="02020603050405020304" pitchFamily="18" charset="0"/>
                <a:cs typeface="Times New Roman" panose="02020603050405020304" pitchFamily="18" charset="0"/>
              </a:rPr>
              <a:t> and </a:t>
            </a:r>
            <a:r>
              <a:rPr lang="en-US" sz="2400" b="1" dirty="0">
                <a:latin typeface="Times New Roman" panose="02020603050405020304" pitchFamily="18" charset="0"/>
                <a:cs typeface="Times New Roman" panose="02020603050405020304" pitchFamily="18" charset="0"/>
              </a:rPr>
              <a:t>flagella</a:t>
            </a:r>
            <a:r>
              <a:rPr lang="en-US" sz="2400" dirty="0">
                <a:latin typeface="Times New Roman" panose="02020603050405020304" pitchFamily="18" charset="0"/>
                <a:cs typeface="Times New Roman" panose="02020603050405020304" pitchFamily="18" charset="0"/>
              </a:rPr>
              <a:t>. Cilia and flagella are essential for cellular motility and moving substances across the surface of cells (e.g., in the respiratory tract).</a:t>
            </a:r>
          </a:p>
        </p:txBody>
      </p:sp>
      <p:pic>
        <p:nvPicPr>
          <p:cNvPr id="3" name="Picture 2">
            <a:extLst>
              <a:ext uri="{FF2B5EF4-FFF2-40B4-BE49-F238E27FC236}">
                <a16:creationId xmlns:a16="http://schemas.microsoft.com/office/drawing/2014/main" id="{F5E3318E-C268-472D-8E6F-4EBC981710E0}"/>
              </a:ext>
            </a:extLst>
          </p:cNvPr>
          <p:cNvPicPr>
            <a:picLocks noChangeAspect="1"/>
          </p:cNvPicPr>
          <p:nvPr/>
        </p:nvPicPr>
        <p:blipFill>
          <a:blip r:embed="rId2"/>
          <a:stretch>
            <a:fillRect/>
          </a:stretch>
        </p:blipFill>
        <p:spPr>
          <a:xfrm>
            <a:off x="8997950" y="1797050"/>
            <a:ext cx="7624763" cy="5637909"/>
          </a:xfrm>
          <a:prstGeom prst="rect">
            <a:avLst/>
          </a:prstGeom>
        </p:spPr>
      </p:pic>
    </p:spTree>
    <p:extLst>
      <p:ext uri="{BB962C8B-B14F-4D97-AF65-F5344CB8AC3E}">
        <p14:creationId xmlns:p14="http://schemas.microsoft.com/office/powerpoint/2010/main" val="11891478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F69BF1-3EB7-4796-A4AD-5DEDABBB146D}"/>
              </a:ext>
            </a:extLst>
          </p:cNvPr>
          <p:cNvSpPr/>
          <p:nvPr/>
        </p:nvSpPr>
        <p:spPr>
          <a:xfrm>
            <a:off x="844550" y="882650"/>
            <a:ext cx="16535400" cy="8956298"/>
          </a:xfrm>
          <a:prstGeom prst="rect">
            <a:avLst/>
          </a:prstGeom>
        </p:spPr>
        <p:txBody>
          <a:bodyPr wrap="square">
            <a:spAutoFit/>
          </a:bodyPr>
          <a:lstStyle/>
          <a:p>
            <a:r>
              <a:rPr lang="en-US" sz="3600" b="1" dirty="0">
                <a:latin typeface="Times New Roman" panose="02020603050405020304" pitchFamily="18" charset="0"/>
                <a:cs typeface="Times New Roman" panose="02020603050405020304" pitchFamily="18" charset="0"/>
              </a:rPr>
              <a:t>NUCLEUS: </a:t>
            </a:r>
          </a:p>
          <a:p>
            <a:r>
              <a:rPr lang="en-US" sz="2400" dirty="0">
                <a:latin typeface="Times New Roman" panose="02020603050405020304" pitchFamily="18" charset="0"/>
                <a:cs typeface="Times New Roman" panose="02020603050405020304" pitchFamily="18" charset="0"/>
              </a:rPr>
              <a:t>The </a:t>
            </a:r>
            <a:r>
              <a:rPr lang="en-US" sz="2400" b="1" dirty="0">
                <a:latin typeface="Times New Roman" panose="02020603050405020304" pitchFamily="18" charset="0"/>
                <a:cs typeface="Times New Roman" panose="02020603050405020304" pitchFamily="18" charset="0"/>
              </a:rPr>
              <a:t>nucleus</a:t>
            </a:r>
            <a:r>
              <a:rPr lang="en-US" sz="2400" dirty="0">
                <a:latin typeface="Times New Roman" panose="02020603050405020304" pitchFamily="18" charset="0"/>
                <a:cs typeface="Times New Roman" panose="02020603050405020304" pitchFamily="18" charset="0"/>
              </a:rPr>
              <a:t> is a vital organelle in eukaryotic cells, controlling cellular activities and housing genetic material.</a:t>
            </a:r>
          </a:p>
          <a:p>
            <a:r>
              <a:rPr lang="en-US" sz="2400" dirty="0">
                <a:latin typeface="Times New Roman" panose="02020603050405020304" pitchFamily="18" charset="0"/>
                <a:cs typeface="Times New Roman" panose="02020603050405020304" pitchFamily="18" charset="0"/>
              </a:rPr>
              <a:t>First described by Robert Brown (1831). </a:t>
            </a: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Structure of the Nucleus:</a:t>
            </a:r>
          </a:p>
          <a:p>
            <a:r>
              <a:rPr lang="en-US" sz="2400" b="1" dirty="0">
                <a:latin typeface="Times New Roman" panose="02020603050405020304" pitchFamily="18" charset="0"/>
                <a:cs typeface="Times New Roman" panose="02020603050405020304" pitchFamily="18" charset="0"/>
              </a:rPr>
              <a:t>Nuclear Envelope</a:t>
            </a:r>
            <a:r>
              <a:rPr lang="en-US" sz="2400" dirty="0">
                <a:latin typeface="Times New Roman" panose="02020603050405020304" pitchFamily="18" charset="0"/>
                <a:cs typeface="Times New Roman" panose="02020603050405020304" pitchFamily="18" charset="0"/>
              </a:rPr>
              <a:t>:</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It is a double membrane that surrounds the nucleus.</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outer membrane is continuous with the endoplasmic reticulum, often studded with ribosomes.</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space between the membranes is called the </a:t>
            </a:r>
            <a:r>
              <a:rPr lang="en-US" sz="2400" b="1" dirty="0">
                <a:latin typeface="Times New Roman" panose="02020603050405020304" pitchFamily="18" charset="0"/>
                <a:cs typeface="Times New Roman" panose="02020603050405020304" pitchFamily="18" charset="0"/>
              </a:rPr>
              <a:t>perinuclear space</a:t>
            </a:r>
            <a:r>
              <a:rPr lang="en-US" sz="2400" dirty="0">
                <a:latin typeface="Times New Roman" panose="02020603050405020304" pitchFamily="18" charset="0"/>
                <a:cs typeface="Times New Roman" panose="02020603050405020304" pitchFamily="18" charset="0"/>
              </a:rPr>
              <a:t>.</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Nuclear pores regulate the transport of materials (like RNA and proteins) in and out of the nucleus.</a:t>
            </a:r>
          </a:p>
          <a:p>
            <a:r>
              <a:rPr lang="en-US" sz="2400" b="1" dirty="0">
                <a:latin typeface="Times New Roman" panose="02020603050405020304" pitchFamily="18" charset="0"/>
                <a:cs typeface="Times New Roman" panose="02020603050405020304" pitchFamily="18" charset="0"/>
              </a:rPr>
              <a:t>Nucleoplasm</a:t>
            </a:r>
            <a:r>
              <a:rPr lang="en-US" sz="2400" dirty="0">
                <a:latin typeface="Times New Roman" panose="02020603050405020304" pitchFamily="18" charset="0"/>
                <a:cs typeface="Times New Roman" panose="02020603050405020304" pitchFamily="18" charset="0"/>
              </a:rPr>
              <a:t>:</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 semi-fluid matrix inside the nucleus, similar to cytoplasm.</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Contains chromatin and the nucleolus.</a:t>
            </a:r>
          </a:p>
          <a:p>
            <a:r>
              <a:rPr lang="en-US" sz="2400" b="1" dirty="0">
                <a:latin typeface="Times New Roman" panose="02020603050405020304" pitchFamily="18" charset="0"/>
                <a:cs typeface="Times New Roman" panose="02020603050405020304" pitchFamily="18" charset="0"/>
              </a:rPr>
              <a:t>Chromatin</a:t>
            </a:r>
            <a:r>
              <a:rPr lang="en-US" sz="2400" dirty="0">
                <a:latin typeface="Times New Roman" panose="02020603050405020304" pitchFamily="18" charset="0"/>
                <a:cs typeface="Times New Roman" panose="02020603050405020304" pitchFamily="18" charset="0"/>
              </a:rPr>
              <a:t>:</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Made of DNA and proteins (histones).</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Exists in two forms:</a:t>
            </a:r>
          </a:p>
          <a:p>
            <a:pPr lvl="2"/>
            <a:r>
              <a:rPr lang="en-US" sz="2400" b="1" dirty="0">
                <a:latin typeface="Times New Roman" panose="02020603050405020304" pitchFamily="18" charset="0"/>
                <a:cs typeface="Times New Roman" panose="02020603050405020304" pitchFamily="18" charset="0"/>
              </a:rPr>
              <a:t>Euchromatin</a:t>
            </a:r>
            <a:r>
              <a:rPr lang="en-US" sz="2400" dirty="0">
                <a:latin typeface="Times New Roman" panose="02020603050405020304" pitchFamily="18" charset="0"/>
                <a:cs typeface="Times New Roman" panose="02020603050405020304" pitchFamily="18" charset="0"/>
              </a:rPr>
              <a:t>: Less condensed, transcriptionally active. (present at center) </a:t>
            </a:r>
          </a:p>
          <a:p>
            <a:pPr lvl="2"/>
            <a:r>
              <a:rPr lang="en-US" sz="2400" b="1" dirty="0">
                <a:latin typeface="Times New Roman" panose="02020603050405020304" pitchFamily="18" charset="0"/>
                <a:cs typeface="Times New Roman" panose="02020603050405020304" pitchFamily="18" charset="0"/>
              </a:rPr>
              <a:t>Heterochromatin</a:t>
            </a:r>
            <a:r>
              <a:rPr lang="en-US" sz="2400" dirty="0">
                <a:latin typeface="Times New Roman" panose="02020603050405020304" pitchFamily="18" charset="0"/>
                <a:cs typeface="Times New Roman" panose="02020603050405020304" pitchFamily="18" charset="0"/>
              </a:rPr>
              <a:t>: More condensed, transcriptionally inactive. (present at peripheral) </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During cell division, chromatin condenses to form chromosomes.</a:t>
            </a:r>
          </a:p>
          <a:p>
            <a:r>
              <a:rPr lang="en-US" sz="2400" b="1" dirty="0">
                <a:latin typeface="Times New Roman" panose="02020603050405020304" pitchFamily="18" charset="0"/>
                <a:cs typeface="Times New Roman" panose="02020603050405020304" pitchFamily="18" charset="0"/>
              </a:rPr>
              <a:t>Nucleolus</a:t>
            </a:r>
            <a:r>
              <a:rPr lang="en-US" sz="2400" dirty="0">
                <a:latin typeface="Times New Roman" panose="02020603050405020304" pitchFamily="18" charset="0"/>
                <a:cs typeface="Times New Roman" panose="02020603050405020304" pitchFamily="18" charset="0"/>
              </a:rPr>
              <a:t>:</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 dense, non-membrane-bound structure involved in ribosome synthesis.</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It assembles ribosomal RNA (rRNA) and combines it with proteins to form ribosomal subunits.</a:t>
            </a:r>
          </a:p>
          <a:p>
            <a:endParaRPr lang="en-US" dirty="0"/>
          </a:p>
          <a:p>
            <a:endParaRPr lang="en-IN" dirty="0"/>
          </a:p>
        </p:txBody>
      </p:sp>
    </p:spTree>
    <p:extLst>
      <p:ext uri="{BB962C8B-B14F-4D97-AF65-F5344CB8AC3E}">
        <p14:creationId xmlns:p14="http://schemas.microsoft.com/office/powerpoint/2010/main" val="24563777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D3A4325-72C7-47A8-B5D6-9B5CF75D7D7C}"/>
              </a:ext>
            </a:extLst>
          </p:cNvPr>
          <p:cNvSpPr/>
          <p:nvPr/>
        </p:nvSpPr>
        <p:spPr>
          <a:xfrm>
            <a:off x="844550" y="1035050"/>
            <a:ext cx="16154400" cy="7848302"/>
          </a:xfrm>
          <a:prstGeom prst="rect">
            <a:avLst/>
          </a:prstGeom>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Functions of the Nucleus:</a:t>
            </a:r>
          </a:p>
          <a:p>
            <a:pPr algn="just">
              <a:buFont typeface="+mj-lt"/>
              <a:buAutoNum type="arabicPeriod"/>
            </a:pPr>
            <a:r>
              <a:rPr lang="en-US" sz="2400" b="1" dirty="0">
                <a:latin typeface="Times New Roman" panose="02020603050405020304" pitchFamily="18" charset="0"/>
                <a:cs typeface="Times New Roman" panose="02020603050405020304" pitchFamily="18" charset="0"/>
              </a:rPr>
              <a:t> Storage of Genetic Information</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The nucleus contains the cell’s DNA, which carries genetic information for growth, metabolism, and reproduction.</a:t>
            </a:r>
          </a:p>
          <a:p>
            <a:pPr algn="just">
              <a:buFont typeface="+mj-lt"/>
              <a:buAutoNum type="arabicPeriod"/>
            </a:pPr>
            <a:r>
              <a:rPr lang="en-US" sz="2400" b="1" dirty="0">
                <a:latin typeface="Times New Roman" panose="02020603050405020304" pitchFamily="18" charset="0"/>
                <a:cs typeface="Times New Roman" panose="02020603050405020304" pitchFamily="18" charset="0"/>
              </a:rPr>
              <a:t> Gene Expression and Regulation</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It regulates gene expression by controlling transcription (the process where DNA is copied into RNA).</a:t>
            </a:r>
          </a:p>
          <a:p>
            <a:pPr lvl="1" algn="just"/>
            <a:r>
              <a:rPr lang="en-US" sz="2400" dirty="0">
                <a:latin typeface="Times New Roman" panose="02020603050405020304" pitchFamily="18" charset="0"/>
                <a:cs typeface="Times New Roman" panose="02020603050405020304" pitchFamily="18" charset="0"/>
              </a:rPr>
              <a:t>The nucleus also regulates the production of mRNA, which is then translated into proteins in the cytoplasm.</a:t>
            </a:r>
          </a:p>
          <a:p>
            <a:pPr algn="just">
              <a:buFont typeface="+mj-lt"/>
              <a:buAutoNum type="arabicPeriod"/>
            </a:pPr>
            <a:r>
              <a:rPr lang="en-US" sz="2400" b="1" dirty="0">
                <a:latin typeface="Times New Roman" panose="02020603050405020304" pitchFamily="18" charset="0"/>
                <a:cs typeface="Times New Roman" panose="02020603050405020304" pitchFamily="18" charset="0"/>
              </a:rPr>
              <a:t> Cell Division</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The nucleus plays a crucial role during cell division, ensuring the proper distribution of genetic material between daughter cells.</a:t>
            </a:r>
          </a:p>
          <a:p>
            <a:pPr lvl="1" algn="just"/>
            <a:r>
              <a:rPr lang="en-US" sz="2400" dirty="0">
                <a:latin typeface="Times New Roman" panose="02020603050405020304" pitchFamily="18" charset="0"/>
                <a:cs typeface="Times New Roman" panose="02020603050405020304" pitchFamily="18" charset="0"/>
              </a:rPr>
              <a:t>It goes through phases of the cell cycle, including </a:t>
            </a:r>
            <a:r>
              <a:rPr lang="en-US" sz="2400" b="1" dirty="0">
                <a:latin typeface="Times New Roman" panose="02020603050405020304" pitchFamily="18" charset="0"/>
                <a:cs typeface="Times New Roman" panose="02020603050405020304" pitchFamily="18" charset="0"/>
              </a:rPr>
              <a:t>interphase</a:t>
            </a:r>
            <a:r>
              <a:rPr lang="en-US" sz="2400" dirty="0">
                <a:latin typeface="Times New Roman" panose="02020603050405020304" pitchFamily="18" charset="0"/>
                <a:cs typeface="Times New Roman" panose="02020603050405020304" pitchFamily="18" charset="0"/>
              </a:rPr>
              <a:t> (where the chromatin is diffused and DNA is replicated) and </a:t>
            </a:r>
            <a:r>
              <a:rPr lang="en-US" sz="2400" b="1" dirty="0">
                <a:latin typeface="Times New Roman" panose="02020603050405020304" pitchFamily="18" charset="0"/>
                <a:cs typeface="Times New Roman" panose="02020603050405020304" pitchFamily="18" charset="0"/>
              </a:rPr>
              <a:t>mitosis/meiosis</a:t>
            </a:r>
            <a:r>
              <a:rPr lang="en-US" sz="2400" dirty="0">
                <a:latin typeface="Times New Roman" panose="02020603050405020304" pitchFamily="18" charset="0"/>
                <a:cs typeface="Times New Roman" panose="02020603050405020304" pitchFamily="18" charset="0"/>
              </a:rPr>
              <a:t> (where chromosomes are segregated into daughter cells).</a:t>
            </a:r>
          </a:p>
          <a:p>
            <a:pPr algn="just">
              <a:buFont typeface="+mj-lt"/>
              <a:buAutoNum type="arabicPeriod"/>
            </a:pPr>
            <a:r>
              <a:rPr lang="en-US" sz="2400" b="1" dirty="0">
                <a:latin typeface="Times New Roman" panose="02020603050405020304" pitchFamily="18" charset="0"/>
                <a:cs typeface="Times New Roman" panose="02020603050405020304" pitchFamily="18" charset="0"/>
              </a:rPr>
              <a:t> Ribosome Production</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The nucleolus within the nucleus is the site of ribosomal RNA synthesis and ribosome subunit assembly.</a:t>
            </a:r>
          </a:p>
          <a:p>
            <a:pPr algn="just">
              <a:buFont typeface="+mj-lt"/>
              <a:buAutoNum type="arabicPeriod"/>
            </a:pPr>
            <a:r>
              <a:rPr lang="en-US" sz="2400" b="1" dirty="0">
                <a:latin typeface="Times New Roman" panose="02020603050405020304" pitchFamily="18" charset="0"/>
                <a:cs typeface="Times New Roman" panose="02020603050405020304" pitchFamily="18" charset="0"/>
              </a:rPr>
              <a:t> Nucleocytoplasmic Transport</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The nuclear pores regulate the movement of molecules between the nucleus and cytoplasm, ensuring communication between the two regions.</a:t>
            </a:r>
          </a:p>
          <a:p>
            <a:pPr lvl="1" algn="just"/>
            <a:endParaRPr lang="en-US" sz="2400"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Nucleus in Prokaryotes vs. Eukaryotes:</a:t>
            </a:r>
          </a:p>
          <a:p>
            <a:pPr algn="just"/>
            <a:r>
              <a:rPr lang="en-US" sz="2400" b="1" dirty="0">
                <a:latin typeface="Times New Roman" panose="02020603050405020304" pitchFamily="18" charset="0"/>
                <a:cs typeface="Times New Roman" panose="02020603050405020304" pitchFamily="18" charset="0"/>
              </a:rPr>
              <a:t>Prokaryotes</a:t>
            </a:r>
            <a:r>
              <a:rPr lang="en-US" sz="2400" dirty="0">
                <a:latin typeface="Times New Roman" panose="02020603050405020304" pitchFamily="18" charset="0"/>
                <a:cs typeface="Times New Roman" panose="02020603050405020304" pitchFamily="18" charset="0"/>
              </a:rPr>
              <a:t>: Lack a true nucleus; their genetic material is found in a region called the </a:t>
            </a:r>
            <a:r>
              <a:rPr lang="en-US" sz="2400" b="1" dirty="0">
                <a:latin typeface="Times New Roman" panose="02020603050405020304" pitchFamily="18" charset="0"/>
                <a:cs typeface="Times New Roman" panose="02020603050405020304" pitchFamily="18" charset="0"/>
              </a:rPr>
              <a:t>nucleoid</a:t>
            </a:r>
            <a:r>
              <a:rPr lang="en-US" sz="2400" dirty="0">
                <a:latin typeface="Times New Roman" panose="02020603050405020304" pitchFamily="18" charset="0"/>
                <a:cs typeface="Times New Roman" panose="02020603050405020304" pitchFamily="18" charset="0"/>
              </a:rPr>
              <a:t>.</a:t>
            </a:r>
          </a:p>
          <a:p>
            <a:pPr algn="just"/>
            <a:r>
              <a:rPr lang="en-US" sz="2400" b="1" dirty="0">
                <a:latin typeface="Times New Roman" panose="02020603050405020304" pitchFamily="18" charset="0"/>
                <a:cs typeface="Times New Roman" panose="02020603050405020304" pitchFamily="18" charset="0"/>
              </a:rPr>
              <a:t>Eukaryotes</a:t>
            </a:r>
            <a:r>
              <a:rPr lang="en-US" sz="2400" dirty="0">
                <a:latin typeface="Times New Roman" panose="02020603050405020304" pitchFamily="18" charset="0"/>
                <a:cs typeface="Times New Roman" panose="02020603050405020304" pitchFamily="18" charset="0"/>
              </a:rPr>
              <a:t>: Have a well-defined, membrane-bound nucleus, which is essential for compartmentalizing genetic material and processes.</a:t>
            </a:r>
          </a:p>
        </p:txBody>
      </p:sp>
    </p:spTree>
    <p:extLst>
      <p:ext uri="{BB962C8B-B14F-4D97-AF65-F5344CB8AC3E}">
        <p14:creationId xmlns:p14="http://schemas.microsoft.com/office/powerpoint/2010/main" val="15599763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A77498-2265-46E7-A104-1575D3F2EB2C}"/>
              </a:ext>
            </a:extLst>
          </p:cNvPr>
          <p:cNvPicPr>
            <a:picLocks noChangeAspect="1"/>
          </p:cNvPicPr>
          <p:nvPr/>
        </p:nvPicPr>
        <p:blipFill>
          <a:blip r:embed="rId2"/>
          <a:stretch>
            <a:fillRect/>
          </a:stretch>
        </p:blipFill>
        <p:spPr>
          <a:xfrm>
            <a:off x="10750550" y="2893810"/>
            <a:ext cx="6462096" cy="4512080"/>
          </a:xfrm>
          <a:prstGeom prst="rect">
            <a:avLst/>
          </a:prstGeom>
        </p:spPr>
      </p:pic>
      <p:pic>
        <p:nvPicPr>
          <p:cNvPr id="4098" name="Picture 2" descr="Draw a neat and labelled diagram of Nucleus. - Sarthaks eConnect | Largest  Online Education Community">
            <a:extLst>
              <a:ext uri="{FF2B5EF4-FFF2-40B4-BE49-F238E27FC236}">
                <a16:creationId xmlns:a16="http://schemas.microsoft.com/office/drawing/2014/main" id="{0D496486-7598-4DEC-8329-F66D05CCB3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350" y="3154090"/>
            <a:ext cx="7651476" cy="3991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42735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2F9EE1-06BE-4D77-A65D-AC75440846B1}"/>
              </a:ext>
            </a:extLst>
          </p:cNvPr>
          <p:cNvSpPr/>
          <p:nvPr/>
        </p:nvSpPr>
        <p:spPr>
          <a:xfrm>
            <a:off x="193675" y="273050"/>
            <a:ext cx="17913350" cy="10156627"/>
          </a:xfrm>
          <a:prstGeom prst="rect">
            <a:avLst/>
          </a:prstGeom>
        </p:spPr>
        <p:txBody>
          <a:bodyPr wrap="square">
            <a:spAutoFit/>
          </a:bodyPr>
          <a:lstStyle/>
          <a:p>
            <a:pPr algn="just"/>
            <a:r>
              <a:rPr lang="en-US" sz="3600" b="1" dirty="0">
                <a:latin typeface="Times New Roman" panose="02020603050405020304" pitchFamily="18" charset="0"/>
                <a:cs typeface="Times New Roman" panose="02020603050405020304" pitchFamily="18" charset="0"/>
              </a:rPr>
              <a:t>CHROMOSOMES: </a:t>
            </a:r>
          </a:p>
          <a:p>
            <a:pPr algn="just"/>
            <a:r>
              <a:rPr lang="en-US" sz="2400" b="1" dirty="0">
                <a:latin typeface="Times New Roman" panose="02020603050405020304" pitchFamily="18" charset="0"/>
                <a:cs typeface="Times New Roman" panose="02020603050405020304" pitchFamily="18" charset="0"/>
              </a:rPr>
              <a:t>Chromosomes</a:t>
            </a:r>
            <a:r>
              <a:rPr lang="en-US" sz="2400" dirty="0">
                <a:latin typeface="Times New Roman" panose="02020603050405020304" pitchFamily="18" charset="0"/>
                <a:cs typeface="Times New Roman" panose="02020603050405020304" pitchFamily="18" charset="0"/>
              </a:rPr>
              <a:t> are thread-like structures composed of DNA and proteins that carry genetic information. They play a crucial role in heredity, cell division, and the regulation of gene expression.</a:t>
            </a:r>
          </a:p>
          <a:p>
            <a:pPr algn="just"/>
            <a:endParaRPr lang="en-US" sz="2400"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Structure of Chromosomes:</a:t>
            </a:r>
          </a:p>
          <a:p>
            <a:pPr algn="just"/>
            <a:r>
              <a:rPr lang="en-US" sz="2400" b="1" dirty="0">
                <a:latin typeface="Times New Roman" panose="02020603050405020304" pitchFamily="18" charset="0"/>
                <a:cs typeface="Times New Roman" panose="02020603050405020304" pitchFamily="18" charset="0"/>
              </a:rPr>
              <a:t>DNA</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Chromosomes are made of a long, continuous thread of DNA.</a:t>
            </a:r>
          </a:p>
          <a:p>
            <a:pPr lvl="1" algn="just"/>
            <a:r>
              <a:rPr lang="en-US" sz="2400" dirty="0">
                <a:latin typeface="Times New Roman" panose="02020603050405020304" pitchFamily="18" charset="0"/>
                <a:cs typeface="Times New Roman" panose="02020603050405020304" pitchFamily="18" charset="0"/>
              </a:rPr>
              <a:t>The DNA in chromosomes is organized into genes, which are sequences that encode proteins.</a:t>
            </a:r>
          </a:p>
          <a:p>
            <a:pPr algn="just"/>
            <a:r>
              <a:rPr lang="en-US" sz="2400" b="1" dirty="0">
                <a:latin typeface="Times New Roman" panose="02020603050405020304" pitchFamily="18" charset="0"/>
                <a:cs typeface="Times New Roman" panose="02020603050405020304" pitchFamily="18" charset="0"/>
              </a:rPr>
              <a:t>Histones</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The DNA in chromosomes is wrapped around proteins called histones.</a:t>
            </a:r>
          </a:p>
          <a:p>
            <a:pPr lvl="1" algn="just"/>
            <a:r>
              <a:rPr lang="en-US" sz="2400" dirty="0">
                <a:latin typeface="Times New Roman" panose="02020603050405020304" pitchFamily="18" charset="0"/>
                <a:cs typeface="Times New Roman" panose="02020603050405020304" pitchFamily="18" charset="0"/>
              </a:rPr>
              <a:t>This forms structures called </a:t>
            </a:r>
            <a:r>
              <a:rPr lang="en-US" sz="2400" b="1" dirty="0">
                <a:latin typeface="Times New Roman" panose="02020603050405020304" pitchFamily="18" charset="0"/>
                <a:cs typeface="Times New Roman" panose="02020603050405020304" pitchFamily="18" charset="0"/>
              </a:rPr>
              <a:t>nucleosomes</a:t>
            </a:r>
            <a:r>
              <a:rPr lang="en-US" sz="2400" dirty="0">
                <a:latin typeface="Times New Roman" panose="02020603050405020304" pitchFamily="18" charset="0"/>
                <a:cs typeface="Times New Roman" panose="02020603050405020304" pitchFamily="18" charset="0"/>
              </a:rPr>
              <a:t>, which allow the DNA to be tightly packed inside the nucleus.</a:t>
            </a:r>
          </a:p>
          <a:p>
            <a:pPr algn="just"/>
            <a:r>
              <a:rPr lang="en-US" sz="2400" b="1" dirty="0">
                <a:latin typeface="Times New Roman" panose="02020603050405020304" pitchFamily="18" charset="0"/>
                <a:cs typeface="Times New Roman" panose="02020603050405020304" pitchFamily="18" charset="0"/>
              </a:rPr>
              <a:t>Chromatin</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Chromatin is the material that makes up chromosomes. It consists of DNA and histone proteins.</a:t>
            </a:r>
          </a:p>
          <a:p>
            <a:pPr lvl="1" algn="just"/>
            <a:r>
              <a:rPr lang="en-US" sz="2400" dirty="0">
                <a:latin typeface="Times New Roman" panose="02020603050405020304" pitchFamily="18" charset="0"/>
                <a:cs typeface="Times New Roman" panose="02020603050405020304" pitchFamily="18" charset="0"/>
              </a:rPr>
              <a:t>Chromatin exists in two forms:</a:t>
            </a:r>
          </a:p>
          <a:p>
            <a:pPr lvl="2" algn="just"/>
            <a:r>
              <a:rPr lang="en-US" sz="2400" b="1" dirty="0">
                <a:latin typeface="Times New Roman" panose="02020603050405020304" pitchFamily="18" charset="0"/>
                <a:cs typeface="Times New Roman" panose="02020603050405020304" pitchFamily="18" charset="0"/>
              </a:rPr>
              <a:t>Euchromatin</a:t>
            </a:r>
            <a:r>
              <a:rPr lang="en-US" sz="2400" dirty="0">
                <a:latin typeface="Times New Roman" panose="02020603050405020304" pitchFamily="18" charset="0"/>
                <a:cs typeface="Times New Roman" panose="02020603050405020304" pitchFamily="18" charset="0"/>
              </a:rPr>
              <a:t>: Loosely packed, accessible for transcription (active form).</a:t>
            </a:r>
          </a:p>
          <a:p>
            <a:pPr lvl="2" algn="just"/>
            <a:r>
              <a:rPr lang="en-US" sz="2400" b="1" dirty="0">
                <a:latin typeface="Times New Roman" panose="02020603050405020304" pitchFamily="18" charset="0"/>
                <a:cs typeface="Times New Roman" panose="02020603050405020304" pitchFamily="18" charset="0"/>
              </a:rPr>
              <a:t>Heterochromatin</a:t>
            </a:r>
            <a:r>
              <a:rPr lang="en-US" sz="2400" dirty="0">
                <a:latin typeface="Times New Roman" panose="02020603050405020304" pitchFamily="18" charset="0"/>
                <a:cs typeface="Times New Roman" panose="02020603050405020304" pitchFamily="18" charset="0"/>
              </a:rPr>
              <a:t>: Densely packed, mostly inactive in transcription.</a:t>
            </a:r>
          </a:p>
          <a:p>
            <a:pPr algn="just"/>
            <a:r>
              <a:rPr lang="en-US" sz="2400" b="1" dirty="0">
                <a:latin typeface="Times New Roman" panose="02020603050405020304" pitchFamily="18" charset="0"/>
                <a:cs typeface="Times New Roman" panose="02020603050405020304" pitchFamily="18" charset="0"/>
              </a:rPr>
              <a:t>Chromatids</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During cell division, chromosomes consist of two identical strands called </a:t>
            </a:r>
            <a:r>
              <a:rPr lang="en-US" sz="2400" b="1" dirty="0">
                <a:latin typeface="Times New Roman" panose="02020603050405020304" pitchFamily="18" charset="0"/>
                <a:cs typeface="Times New Roman" panose="02020603050405020304" pitchFamily="18" charset="0"/>
              </a:rPr>
              <a:t>sister chromatids</a:t>
            </a:r>
            <a:r>
              <a:rPr lang="en-US" sz="2400" dirty="0">
                <a:latin typeface="Times New Roman" panose="02020603050405020304" pitchFamily="18" charset="0"/>
                <a:cs typeface="Times New Roman" panose="02020603050405020304" pitchFamily="18" charset="0"/>
              </a:rPr>
              <a:t>, which are joined at a region called the </a:t>
            </a:r>
            <a:r>
              <a:rPr lang="en-US" sz="2400" b="1" dirty="0">
                <a:latin typeface="Times New Roman" panose="02020603050405020304" pitchFamily="18" charset="0"/>
                <a:cs typeface="Times New Roman" panose="02020603050405020304" pitchFamily="18" charset="0"/>
              </a:rPr>
              <a:t>centromere</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Each chromatid carries identical genetic information, and they are separated during cell division to ensure that each daughter cell gets an identical set of chromosomes.</a:t>
            </a:r>
          </a:p>
          <a:p>
            <a:pPr algn="just"/>
            <a:r>
              <a:rPr lang="en-US" sz="2400" b="1" dirty="0">
                <a:latin typeface="Times New Roman" panose="02020603050405020304" pitchFamily="18" charset="0"/>
                <a:cs typeface="Times New Roman" panose="02020603050405020304" pitchFamily="18" charset="0"/>
              </a:rPr>
              <a:t>Centromere</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The centromere is the region where two sister chromatids are joined together.</a:t>
            </a:r>
          </a:p>
          <a:p>
            <a:pPr algn="just"/>
            <a:r>
              <a:rPr lang="en-US" sz="2400" b="1" dirty="0">
                <a:latin typeface="Times New Roman" panose="02020603050405020304" pitchFamily="18" charset="0"/>
                <a:cs typeface="Times New Roman" panose="02020603050405020304" pitchFamily="18" charset="0"/>
              </a:rPr>
              <a:t>Telomeres</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Telomeres are repetitive sequences of DNA located at the ends of chromosomes.</a:t>
            </a:r>
          </a:p>
          <a:p>
            <a:pPr lvl="1" algn="just"/>
            <a:r>
              <a:rPr lang="en-US" sz="2400" dirty="0">
                <a:latin typeface="Times New Roman" panose="02020603050405020304" pitchFamily="18" charset="0"/>
                <a:cs typeface="Times New Roman" panose="02020603050405020304" pitchFamily="18" charset="0"/>
              </a:rPr>
              <a:t>They protect the ends of chromosomes from deterioration and prevent them from sticking to each other.</a:t>
            </a:r>
          </a:p>
          <a:p>
            <a:endParaRPr lang="en-IN" dirty="0"/>
          </a:p>
        </p:txBody>
      </p:sp>
    </p:spTree>
    <p:extLst>
      <p:ext uri="{BB962C8B-B14F-4D97-AF65-F5344CB8AC3E}">
        <p14:creationId xmlns:p14="http://schemas.microsoft.com/office/powerpoint/2010/main" val="19657535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Label the diagram below with the terms *chromosome, chromati | Quizlet">
            <a:extLst>
              <a:ext uri="{FF2B5EF4-FFF2-40B4-BE49-F238E27FC236}">
                <a16:creationId xmlns:a16="http://schemas.microsoft.com/office/drawing/2014/main" id="{2B51DFEE-170B-4332-A873-BE4FF4B181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0350" y="2256631"/>
            <a:ext cx="8297027" cy="578643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3D7DD20F-75BA-4F72-BFD4-D390D0B644D3}"/>
              </a:ext>
            </a:extLst>
          </p:cNvPr>
          <p:cNvPicPr>
            <a:picLocks noChangeAspect="1"/>
          </p:cNvPicPr>
          <p:nvPr/>
        </p:nvPicPr>
        <p:blipFill>
          <a:blip r:embed="rId3"/>
          <a:stretch>
            <a:fillRect/>
          </a:stretch>
        </p:blipFill>
        <p:spPr>
          <a:xfrm>
            <a:off x="874913" y="1949450"/>
            <a:ext cx="7324725" cy="5899373"/>
          </a:xfrm>
          <a:prstGeom prst="rect">
            <a:avLst/>
          </a:prstGeom>
        </p:spPr>
      </p:pic>
    </p:spTree>
    <p:extLst>
      <p:ext uri="{BB962C8B-B14F-4D97-AF65-F5344CB8AC3E}">
        <p14:creationId xmlns:p14="http://schemas.microsoft.com/office/powerpoint/2010/main" val="24616132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F24C56-3BDE-45D9-8DD1-A4809E8E7551}"/>
              </a:ext>
            </a:extLst>
          </p:cNvPr>
          <p:cNvSpPr/>
          <p:nvPr/>
        </p:nvSpPr>
        <p:spPr>
          <a:xfrm>
            <a:off x="692150" y="654050"/>
            <a:ext cx="16840200" cy="9725739"/>
          </a:xfrm>
          <a:prstGeom prst="rect">
            <a:avLst/>
          </a:prstGeom>
        </p:spPr>
        <p:txBody>
          <a:bodyPr wrap="square">
            <a:spAutoFit/>
          </a:bodyPr>
          <a:lstStyle/>
          <a:p>
            <a:r>
              <a:rPr lang="en-US" sz="2800" dirty="0">
                <a:latin typeface="Times New Roman" panose="02020603050405020304" pitchFamily="18" charset="0"/>
                <a:cs typeface="Times New Roman" panose="02020603050405020304" pitchFamily="18" charset="0"/>
              </a:rPr>
              <a:t>Chromosomes can be classified into different types based on several criteria, such as their structure, function, and number.</a:t>
            </a:r>
          </a:p>
          <a:p>
            <a:endParaRPr lang="en-US" sz="2800"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Based on the Position of the Centromere:</a:t>
            </a:r>
          </a:p>
          <a:p>
            <a:endParaRPr lang="en-US" sz="2800" b="1" dirty="0">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lang="en-US" altLang="en-US" sz="2800" b="1" dirty="0">
                <a:latin typeface="Times New Roman" panose="02020603050405020304" pitchFamily="18" charset="0"/>
                <a:cs typeface="Times New Roman" panose="02020603050405020304" pitchFamily="18" charset="0"/>
              </a:rPr>
              <a:t>1. Metacentric Chromosomes</a:t>
            </a:r>
            <a:r>
              <a:rPr lang="en-US" altLang="en-US" sz="2800" dirty="0">
                <a:latin typeface="Times New Roman" panose="02020603050405020304" pitchFamily="18" charset="0"/>
                <a:cs typeface="Times New Roman" panose="02020603050405020304" pitchFamily="18" charset="0"/>
              </a:rPr>
              <a:t>:</a:t>
            </a:r>
          </a:p>
          <a:p>
            <a:pPr lvl="0" eaLnBrk="0" fontAlgn="base" hangingPunct="0">
              <a:spcBef>
                <a:spcPct val="0"/>
              </a:spcBef>
              <a:spcAft>
                <a:spcPct val="0"/>
              </a:spcAft>
            </a:pPr>
            <a:r>
              <a:rPr lang="en-US" altLang="en-US" sz="2800" dirty="0">
                <a:latin typeface="Times New Roman" panose="02020603050405020304" pitchFamily="18" charset="0"/>
                <a:cs typeface="Times New Roman" panose="02020603050405020304" pitchFamily="18" charset="0"/>
              </a:rPr>
              <a:t>The centromere is located in the middle, creating two arms of equal length.</a:t>
            </a:r>
          </a:p>
          <a:p>
            <a:pPr lvl="0" eaLnBrk="0" fontAlgn="base" hangingPunct="0">
              <a:spcBef>
                <a:spcPct val="0"/>
              </a:spcBef>
              <a:spcAft>
                <a:spcPct val="0"/>
              </a:spcAft>
            </a:pPr>
            <a:r>
              <a:rPr lang="en-US" altLang="en-US" sz="2800" dirty="0">
                <a:latin typeface="Times New Roman" panose="02020603050405020304" pitchFamily="18" charset="0"/>
                <a:cs typeface="Times New Roman" panose="02020603050405020304" pitchFamily="18" charset="0"/>
              </a:rPr>
              <a:t>These chromosomes appear V-shaped during anaphase.</a:t>
            </a:r>
          </a:p>
          <a:p>
            <a:pPr lvl="0" eaLnBrk="0" fontAlgn="base" hangingPunct="0">
              <a:spcBef>
                <a:spcPct val="0"/>
              </a:spcBef>
              <a:spcAft>
                <a:spcPct val="0"/>
              </a:spcAft>
            </a:pPr>
            <a:endParaRPr lang="en-US" altLang="en-US" sz="2800" dirty="0">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lang="en-US" altLang="en-US" sz="2800" b="1" dirty="0">
                <a:latin typeface="Times New Roman" panose="02020603050405020304" pitchFamily="18" charset="0"/>
                <a:cs typeface="Times New Roman" panose="02020603050405020304" pitchFamily="18" charset="0"/>
              </a:rPr>
              <a:t>2. Submetacentric Chromosomes</a:t>
            </a:r>
            <a:r>
              <a:rPr lang="en-US" altLang="en-US" sz="2800" dirty="0">
                <a:latin typeface="Times New Roman" panose="02020603050405020304" pitchFamily="18" charset="0"/>
                <a:cs typeface="Times New Roman" panose="02020603050405020304" pitchFamily="18" charset="0"/>
              </a:rPr>
              <a:t>:</a:t>
            </a:r>
          </a:p>
          <a:p>
            <a:pPr lvl="0" eaLnBrk="0" fontAlgn="base" hangingPunct="0">
              <a:spcBef>
                <a:spcPct val="0"/>
              </a:spcBef>
              <a:spcAft>
                <a:spcPct val="0"/>
              </a:spcAft>
            </a:pPr>
            <a:r>
              <a:rPr lang="en-US" altLang="en-US" sz="2800" dirty="0">
                <a:latin typeface="Times New Roman" panose="02020603050405020304" pitchFamily="18" charset="0"/>
                <a:cs typeface="Times New Roman" panose="02020603050405020304" pitchFamily="18" charset="0"/>
              </a:rPr>
              <a:t>The centromere is slightly off-center, resulting in one arm being slightly longer than the other.</a:t>
            </a:r>
          </a:p>
          <a:p>
            <a:pPr lvl="0" eaLnBrk="0" fontAlgn="base" hangingPunct="0">
              <a:spcBef>
                <a:spcPct val="0"/>
              </a:spcBef>
              <a:spcAft>
                <a:spcPct val="0"/>
              </a:spcAft>
            </a:pPr>
            <a:r>
              <a:rPr lang="en-US" altLang="en-US" sz="2800" dirty="0">
                <a:latin typeface="Times New Roman" panose="02020603050405020304" pitchFamily="18" charset="0"/>
                <a:cs typeface="Times New Roman" panose="02020603050405020304" pitchFamily="18" charset="0"/>
              </a:rPr>
              <a:t>They appear L-shaped during anaphase.</a:t>
            </a:r>
          </a:p>
          <a:p>
            <a:pPr lvl="0" eaLnBrk="0" fontAlgn="base" hangingPunct="0">
              <a:spcBef>
                <a:spcPct val="0"/>
              </a:spcBef>
              <a:spcAft>
                <a:spcPct val="0"/>
              </a:spcAft>
            </a:pPr>
            <a:endParaRPr lang="en-US" altLang="en-US" sz="2800" dirty="0">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lang="en-US" altLang="en-US" sz="2800" b="1" dirty="0">
                <a:latin typeface="Times New Roman" panose="02020603050405020304" pitchFamily="18" charset="0"/>
                <a:cs typeface="Times New Roman" panose="02020603050405020304" pitchFamily="18" charset="0"/>
              </a:rPr>
              <a:t>3. Acrocentric Chromosomes</a:t>
            </a:r>
            <a:r>
              <a:rPr lang="en-US" altLang="en-US" sz="2800" dirty="0">
                <a:latin typeface="Times New Roman" panose="02020603050405020304" pitchFamily="18" charset="0"/>
                <a:cs typeface="Times New Roman" panose="02020603050405020304" pitchFamily="18" charset="0"/>
              </a:rPr>
              <a:t>:</a:t>
            </a:r>
          </a:p>
          <a:p>
            <a:pPr lvl="0" eaLnBrk="0" fontAlgn="base" hangingPunct="0">
              <a:spcBef>
                <a:spcPct val="0"/>
              </a:spcBef>
              <a:spcAft>
                <a:spcPct val="0"/>
              </a:spcAft>
            </a:pPr>
            <a:r>
              <a:rPr lang="en-US" altLang="en-US" sz="2800" dirty="0">
                <a:latin typeface="Times New Roman" panose="02020603050405020304" pitchFamily="18" charset="0"/>
                <a:cs typeface="Times New Roman" panose="02020603050405020304" pitchFamily="18" charset="0"/>
              </a:rPr>
              <a:t>The centromere is located near one end, making one arm very short and the other arm long.</a:t>
            </a:r>
          </a:p>
          <a:p>
            <a:pPr lvl="0" eaLnBrk="0" fontAlgn="base" hangingPunct="0">
              <a:spcBef>
                <a:spcPct val="0"/>
              </a:spcBef>
              <a:spcAft>
                <a:spcPct val="0"/>
              </a:spcAft>
            </a:pPr>
            <a:r>
              <a:rPr lang="en-US" altLang="en-US" sz="2800" dirty="0">
                <a:latin typeface="Times New Roman" panose="02020603050405020304" pitchFamily="18" charset="0"/>
                <a:cs typeface="Times New Roman" panose="02020603050405020304" pitchFamily="18" charset="0"/>
              </a:rPr>
              <a:t>These chromosomes appear J-shaped during anaphase.</a:t>
            </a:r>
          </a:p>
          <a:p>
            <a:pPr lvl="0" eaLnBrk="0" fontAlgn="base" hangingPunct="0">
              <a:spcBef>
                <a:spcPct val="0"/>
              </a:spcBef>
              <a:spcAft>
                <a:spcPct val="0"/>
              </a:spcAft>
            </a:pPr>
            <a:endParaRPr lang="en-US" altLang="en-US" sz="2800" dirty="0">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lang="en-US" altLang="en-US" sz="2800" b="1" dirty="0">
                <a:latin typeface="Times New Roman" panose="02020603050405020304" pitchFamily="18" charset="0"/>
                <a:cs typeface="Times New Roman" panose="02020603050405020304" pitchFamily="18" charset="0"/>
              </a:rPr>
              <a:t>4. Telocentric Chromosomes</a:t>
            </a:r>
            <a:r>
              <a:rPr lang="en-US" altLang="en-US" sz="2800" dirty="0">
                <a:latin typeface="Times New Roman" panose="02020603050405020304" pitchFamily="18" charset="0"/>
                <a:cs typeface="Times New Roman" panose="02020603050405020304" pitchFamily="18" charset="0"/>
              </a:rPr>
              <a:t>:</a:t>
            </a:r>
          </a:p>
          <a:p>
            <a:pPr lvl="0" eaLnBrk="0" fontAlgn="base" hangingPunct="0">
              <a:spcBef>
                <a:spcPct val="0"/>
              </a:spcBef>
              <a:spcAft>
                <a:spcPct val="0"/>
              </a:spcAft>
            </a:pPr>
            <a:r>
              <a:rPr lang="en-US" altLang="en-US" sz="2800" dirty="0">
                <a:latin typeface="Times New Roman" panose="02020603050405020304" pitchFamily="18" charset="0"/>
                <a:cs typeface="Times New Roman" panose="02020603050405020304" pitchFamily="18" charset="0"/>
              </a:rPr>
              <a:t>The centromere is at the very end of the chromosome, so it has only one arm.</a:t>
            </a:r>
          </a:p>
          <a:p>
            <a:pPr lvl="0" eaLnBrk="0" fontAlgn="base" hangingPunct="0">
              <a:spcBef>
                <a:spcPct val="0"/>
              </a:spcBef>
              <a:spcAft>
                <a:spcPct val="0"/>
              </a:spcAft>
            </a:pPr>
            <a:r>
              <a:rPr lang="en-US" altLang="en-US" sz="2800" dirty="0">
                <a:latin typeface="Times New Roman" panose="02020603050405020304" pitchFamily="18" charset="0"/>
                <a:cs typeface="Times New Roman" panose="02020603050405020304" pitchFamily="18" charset="0"/>
              </a:rPr>
              <a:t>These chromosomes are not present in humans but are found in other organisms, like mice.</a:t>
            </a:r>
          </a:p>
          <a:p>
            <a:pPr lvl="0" eaLnBrk="0" fontAlgn="base" hangingPunct="0">
              <a:spcBef>
                <a:spcPct val="0"/>
              </a:spcBef>
              <a:spcAft>
                <a:spcPct val="0"/>
              </a:spcAft>
            </a:pPr>
            <a:endParaRPr lang="en-US" altLang="en-US" sz="2400" dirty="0">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endParaRPr lang="en-US" altLang="en-US" sz="24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2853761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remium Vector | Types of Chromosomes in Relation to the Centromere  Location diagram infographic">
            <a:extLst>
              <a:ext uri="{FF2B5EF4-FFF2-40B4-BE49-F238E27FC236}">
                <a16:creationId xmlns:a16="http://schemas.microsoft.com/office/drawing/2014/main" id="{04A9FF7B-5C94-40D5-92D1-A2003D9E16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6150" y="1035050"/>
            <a:ext cx="13868399" cy="7798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0040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45DC98-02E2-4926-AF51-437FB722FC7C}"/>
              </a:ext>
            </a:extLst>
          </p:cNvPr>
          <p:cNvSpPr/>
          <p:nvPr/>
        </p:nvSpPr>
        <p:spPr>
          <a:xfrm>
            <a:off x="920750" y="1035050"/>
            <a:ext cx="15621000" cy="7848302"/>
          </a:xfrm>
          <a:prstGeom prst="rect">
            <a:avLst/>
          </a:prstGeom>
        </p:spPr>
        <p:txBody>
          <a:bodyPr wrap="square">
            <a:spAutoFit/>
          </a:bodyPr>
          <a:lstStyle/>
          <a:p>
            <a:pPr algn="just"/>
            <a:r>
              <a:rPr lang="en-US" sz="2800" b="1" dirty="0">
                <a:latin typeface="Times New Roman" panose="02020603050405020304" pitchFamily="18" charset="0"/>
                <a:cs typeface="Times New Roman" panose="02020603050405020304" pitchFamily="18" charset="0"/>
              </a:rPr>
              <a:t>Based on Function:</a:t>
            </a:r>
          </a:p>
          <a:p>
            <a:pPr algn="just"/>
            <a:r>
              <a:rPr lang="en-US" sz="2800" dirty="0">
                <a:latin typeface="Times New Roman" panose="02020603050405020304" pitchFamily="18" charset="0"/>
                <a:cs typeface="Times New Roman" panose="02020603050405020304" pitchFamily="18" charset="0"/>
              </a:rPr>
              <a:t>Chromosomes can also be classified according to their function:</a:t>
            </a:r>
          </a:p>
          <a:p>
            <a:pPr algn="just"/>
            <a:endParaRPr lang="en-US" sz="2800" dirty="0">
              <a:latin typeface="Times New Roman" panose="02020603050405020304" pitchFamily="18" charset="0"/>
              <a:cs typeface="Times New Roman" panose="02020603050405020304" pitchFamily="18" charset="0"/>
            </a:endParaRPr>
          </a:p>
          <a:p>
            <a:pPr algn="just"/>
            <a:r>
              <a:rPr lang="en-US" sz="2800" b="1" dirty="0">
                <a:latin typeface="Times New Roman" panose="02020603050405020304" pitchFamily="18" charset="0"/>
                <a:cs typeface="Times New Roman" panose="02020603050405020304" pitchFamily="18" charset="0"/>
              </a:rPr>
              <a:t>1. Autosomes</a:t>
            </a:r>
            <a:r>
              <a:rPr lang="en-US" sz="2800" dirty="0">
                <a:latin typeface="Times New Roman" panose="02020603050405020304" pitchFamily="18" charset="0"/>
                <a:cs typeface="Times New Roman" panose="02020603050405020304" pitchFamily="18" charset="0"/>
              </a:rPr>
              <a:t>:</a:t>
            </a:r>
          </a:p>
          <a:p>
            <a:pPr lvl="1" algn="just"/>
            <a:r>
              <a:rPr lang="en-US" sz="2800" dirty="0">
                <a:latin typeface="Times New Roman" panose="02020603050405020304" pitchFamily="18" charset="0"/>
                <a:cs typeface="Times New Roman" panose="02020603050405020304" pitchFamily="18" charset="0"/>
              </a:rPr>
              <a:t>These are the non-sex chromosomes that carry genetic information for most of the body’s traits and functions.</a:t>
            </a:r>
          </a:p>
          <a:p>
            <a:pPr lvl="1" algn="just"/>
            <a:r>
              <a:rPr lang="en-US" sz="2800" dirty="0">
                <a:latin typeface="Times New Roman" panose="02020603050405020304" pitchFamily="18" charset="0"/>
                <a:cs typeface="Times New Roman" panose="02020603050405020304" pitchFamily="18" charset="0"/>
              </a:rPr>
              <a:t>Humans have 22 pairs of autosomes (44 chromosomes in total).</a:t>
            </a:r>
          </a:p>
          <a:p>
            <a:pPr lvl="1" algn="just"/>
            <a:r>
              <a:rPr lang="en-US" sz="2800" dirty="0">
                <a:latin typeface="Times New Roman" panose="02020603050405020304" pitchFamily="18" charset="0"/>
                <a:cs typeface="Times New Roman" panose="02020603050405020304" pitchFamily="18" charset="0"/>
              </a:rPr>
              <a:t>These chromosomes are involved in determining general characteristics like hair color, height, etc.</a:t>
            </a:r>
          </a:p>
          <a:p>
            <a:pPr lvl="1" algn="just"/>
            <a:endParaRPr lang="en-US" sz="2800" dirty="0">
              <a:latin typeface="Times New Roman" panose="02020603050405020304" pitchFamily="18" charset="0"/>
              <a:cs typeface="Times New Roman" panose="02020603050405020304" pitchFamily="18" charset="0"/>
            </a:endParaRPr>
          </a:p>
          <a:p>
            <a:pPr algn="just"/>
            <a:r>
              <a:rPr lang="en-US" sz="2800" b="1" dirty="0">
                <a:latin typeface="Times New Roman" panose="02020603050405020304" pitchFamily="18" charset="0"/>
                <a:cs typeface="Times New Roman" panose="02020603050405020304" pitchFamily="18" charset="0"/>
              </a:rPr>
              <a:t>2. Sex Chromosomes (Allosomes)</a:t>
            </a:r>
            <a:r>
              <a:rPr lang="en-US" sz="2800" dirty="0">
                <a:latin typeface="Times New Roman" panose="02020603050405020304" pitchFamily="18" charset="0"/>
                <a:cs typeface="Times New Roman" panose="02020603050405020304" pitchFamily="18" charset="0"/>
              </a:rPr>
              <a:t>:</a:t>
            </a:r>
          </a:p>
          <a:p>
            <a:pPr lvl="1" algn="just"/>
            <a:r>
              <a:rPr lang="en-US" sz="2800" dirty="0">
                <a:latin typeface="Times New Roman" panose="02020603050405020304" pitchFamily="18" charset="0"/>
                <a:cs typeface="Times New Roman" panose="02020603050405020304" pitchFamily="18" charset="0"/>
              </a:rPr>
              <a:t>These determine the sex of an individual and carry genes related to sex determination and some sex-linked traits.</a:t>
            </a:r>
          </a:p>
          <a:p>
            <a:pPr lvl="1" algn="just"/>
            <a:r>
              <a:rPr lang="en-US" sz="2800" dirty="0">
                <a:latin typeface="Times New Roman" panose="02020603050405020304" pitchFamily="18" charset="0"/>
                <a:cs typeface="Times New Roman" panose="02020603050405020304" pitchFamily="18" charset="0"/>
              </a:rPr>
              <a:t>In humans, there are two sex chromosomes:</a:t>
            </a:r>
          </a:p>
          <a:p>
            <a:pPr lvl="2" algn="just"/>
            <a:r>
              <a:rPr lang="en-US" sz="2800" b="1" dirty="0">
                <a:latin typeface="Times New Roman" panose="02020603050405020304" pitchFamily="18" charset="0"/>
                <a:cs typeface="Times New Roman" panose="02020603050405020304" pitchFamily="18" charset="0"/>
              </a:rPr>
              <a:t>X Chromosome</a:t>
            </a:r>
            <a:r>
              <a:rPr lang="en-US" sz="2800" dirty="0">
                <a:latin typeface="Times New Roman" panose="02020603050405020304" pitchFamily="18" charset="0"/>
                <a:cs typeface="Times New Roman" panose="02020603050405020304" pitchFamily="18" charset="0"/>
              </a:rPr>
              <a:t>: Present in both males and females (females have two X chromosomes, males have one).</a:t>
            </a:r>
          </a:p>
          <a:p>
            <a:pPr lvl="2" algn="just"/>
            <a:r>
              <a:rPr lang="en-US" sz="2800" b="1" dirty="0">
                <a:latin typeface="Times New Roman" panose="02020603050405020304" pitchFamily="18" charset="0"/>
                <a:cs typeface="Times New Roman" panose="02020603050405020304" pitchFamily="18" charset="0"/>
              </a:rPr>
              <a:t>Y Chromosome</a:t>
            </a:r>
            <a:r>
              <a:rPr lang="en-US" sz="2800" dirty="0">
                <a:latin typeface="Times New Roman" panose="02020603050405020304" pitchFamily="18" charset="0"/>
                <a:cs typeface="Times New Roman" panose="02020603050405020304" pitchFamily="18" charset="0"/>
              </a:rPr>
              <a:t>: Present only in males (males have one Y chromosome paired with one X chromosome).</a:t>
            </a:r>
          </a:p>
          <a:p>
            <a:pPr lvl="1" algn="just"/>
            <a:r>
              <a:rPr lang="en-US" sz="2800" dirty="0">
                <a:latin typeface="Times New Roman" panose="02020603050405020304" pitchFamily="18" charset="0"/>
                <a:cs typeface="Times New Roman" panose="02020603050405020304" pitchFamily="18" charset="0"/>
              </a:rPr>
              <a:t>Females are </a:t>
            </a:r>
            <a:r>
              <a:rPr lang="en-US" sz="2800" b="1" dirty="0">
                <a:latin typeface="Times New Roman" panose="02020603050405020304" pitchFamily="18" charset="0"/>
                <a:cs typeface="Times New Roman" panose="02020603050405020304" pitchFamily="18" charset="0"/>
              </a:rPr>
              <a:t>XX</a:t>
            </a:r>
            <a:r>
              <a:rPr lang="en-US" sz="2800" dirty="0">
                <a:latin typeface="Times New Roman" panose="02020603050405020304" pitchFamily="18" charset="0"/>
                <a:cs typeface="Times New Roman" panose="02020603050405020304" pitchFamily="18" charset="0"/>
              </a:rPr>
              <a:t>, and males are </a:t>
            </a:r>
            <a:r>
              <a:rPr lang="en-US" sz="2800" b="1" dirty="0">
                <a:latin typeface="Times New Roman" panose="02020603050405020304" pitchFamily="18" charset="0"/>
                <a:cs typeface="Times New Roman" panose="02020603050405020304" pitchFamily="18" charset="0"/>
              </a:rPr>
              <a:t>XY</a:t>
            </a:r>
            <a:r>
              <a:rPr lang="en-US"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5458982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Autosome Sex Chromosome Normal Human Karyotype Stock Vector (Royalty Free)  1607208955 | Shutterstock">
            <a:extLst>
              <a:ext uri="{FF2B5EF4-FFF2-40B4-BE49-F238E27FC236}">
                <a16:creationId xmlns:a16="http://schemas.microsoft.com/office/drawing/2014/main" id="{EE87FE8A-6E46-4A95-8B55-E265886909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9310"/>
          <a:stretch/>
        </p:blipFill>
        <p:spPr bwMode="auto">
          <a:xfrm>
            <a:off x="2134393" y="479425"/>
            <a:ext cx="14031913" cy="9340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5988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CB8C74-6783-4C51-B94E-E505426B8959}"/>
              </a:ext>
            </a:extLst>
          </p:cNvPr>
          <p:cNvSpPr/>
          <p:nvPr/>
        </p:nvSpPr>
        <p:spPr>
          <a:xfrm>
            <a:off x="996950" y="882650"/>
            <a:ext cx="15925800" cy="6555641"/>
          </a:xfrm>
          <a:prstGeom prst="rect">
            <a:avLst/>
          </a:prstGeom>
        </p:spPr>
        <p:txBody>
          <a:bodyPr wrap="square">
            <a:spAutoFit/>
          </a:bodyPr>
          <a:lstStyle/>
          <a:p>
            <a:pPr algn="just"/>
            <a:r>
              <a:rPr lang="en-US" sz="2800" b="1" dirty="0">
                <a:latin typeface="Times New Roman" panose="02020603050405020304" pitchFamily="18" charset="0"/>
                <a:cs typeface="Times New Roman" panose="02020603050405020304" pitchFamily="18" charset="0"/>
              </a:rPr>
              <a:t>Based on Chromosome Number (in a cell):</a:t>
            </a:r>
          </a:p>
          <a:p>
            <a:pPr algn="just"/>
            <a:endParaRPr lang="en-US" sz="2800" b="1" dirty="0">
              <a:latin typeface="Times New Roman" panose="02020603050405020304" pitchFamily="18" charset="0"/>
              <a:cs typeface="Times New Roman" panose="02020603050405020304" pitchFamily="18" charset="0"/>
            </a:endParaRPr>
          </a:p>
          <a:p>
            <a:pPr algn="just">
              <a:buFont typeface="+mj-lt"/>
              <a:buAutoNum type="arabicPeriod"/>
            </a:pPr>
            <a:r>
              <a:rPr lang="en-US" sz="2800" b="1" dirty="0">
                <a:latin typeface="Times New Roman" panose="02020603050405020304" pitchFamily="18" charset="0"/>
                <a:cs typeface="Times New Roman" panose="02020603050405020304" pitchFamily="18" charset="0"/>
              </a:rPr>
              <a:t>Diploid (2n)</a:t>
            </a:r>
            <a:r>
              <a:rPr lang="en-US" sz="2800" dirty="0">
                <a:latin typeface="Times New Roman" panose="02020603050405020304" pitchFamily="18" charset="0"/>
                <a:cs typeface="Times New Roman" panose="02020603050405020304" pitchFamily="18" charset="0"/>
              </a:rPr>
              <a:t>:</a:t>
            </a:r>
          </a:p>
          <a:p>
            <a:pPr marL="742950" lvl="1" indent="-285750" algn="just">
              <a:buFont typeface="+mj-lt"/>
              <a:buAutoNum type="arabicPeriod"/>
            </a:pPr>
            <a:r>
              <a:rPr lang="en-US" sz="2800" dirty="0">
                <a:latin typeface="Times New Roman" panose="02020603050405020304" pitchFamily="18" charset="0"/>
                <a:cs typeface="Times New Roman" panose="02020603050405020304" pitchFamily="18" charset="0"/>
              </a:rPr>
              <a:t>Cells with two sets of chromosomes, one from each parent.</a:t>
            </a:r>
          </a:p>
          <a:p>
            <a:pPr marL="742950" lvl="1" indent="-285750" algn="just">
              <a:buFont typeface="+mj-lt"/>
              <a:buAutoNum type="arabicPeriod"/>
            </a:pPr>
            <a:r>
              <a:rPr lang="en-US" sz="2800" dirty="0">
                <a:latin typeface="Times New Roman" panose="02020603050405020304" pitchFamily="18" charset="0"/>
                <a:cs typeface="Times New Roman" panose="02020603050405020304" pitchFamily="18" charset="0"/>
              </a:rPr>
              <a:t>Most body (somatic) cells are diploid.</a:t>
            </a:r>
          </a:p>
          <a:p>
            <a:pPr marL="742950" lvl="1" indent="-285750" algn="just">
              <a:buFont typeface="+mj-lt"/>
              <a:buAutoNum type="arabicPeriod"/>
            </a:pPr>
            <a:r>
              <a:rPr lang="en-US" sz="2800" dirty="0">
                <a:latin typeface="Times New Roman" panose="02020603050405020304" pitchFamily="18" charset="0"/>
                <a:cs typeface="Times New Roman" panose="02020603050405020304" pitchFamily="18" charset="0"/>
              </a:rPr>
              <a:t>In humans, the diploid number is </a:t>
            </a:r>
            <a:r>
              <a:rPr lang="en-US" sz="2800" b="1" dirty="0">
                <a:latin typeface="Times New Roman" panose="02020603050405020304" pitchFamily="18" charset="0"/>
                <a:cs typeface="Times New Roman" panose="02020603050405020304" pitchFamily="18" charset="0"/>
              </a:rPr>
              <a:t>46</a:t>
            </a:r>
            <a:r>
              <a:rPr lang="en-US" sz="2800" dirty="0">
                <a:latin typeface="Times New Roman" panose="02020603050405020304" pitchFamily="18" charset="0"/>
                <a:cs typeface="Times New Roman" panose="02020603050405020304" pitchFamily="18" charset="0"/>
              </a:rPr>
              <a:t> (23 pairs of chromosomes).</a:t>
            </a:r>
          </a:p>
          <a:p>
            <a:pPr lvl="1" algn="just"/>
            <a:endParaRPr lang="en-US" sz="2800" dirty="0">
              <a:latin typeface="Times New Roman" panose="02020603050405020304" pitchFamily="18" charset="0"/>
              <a:cs typeface="Times New Roman" panose="02020603050405020304" pitchFamily="18" charset="0"/>
            </a:endParaRPr>
          </a:p>
          <a:p>
            <a:pPr algn="just">
              <a:buFont typeface="+mj-lt"/>
              <a:buAutoNum type="arabicPeriod"/>
            </a:pPr>
            <a:r>
              <a:rPr lang="en-US" sz="2800" b="1" dirty="0">
                <a:latin typeface="Times New Roman" panose="02020603050405020304" pitchFamily="18" charset="0"/>
                <a:cs typeface="Times New Roman" panose="02020603050405020304" pitchFamily="18" charset="0"/>
              </a:rPr>
              <a:t>Haploid (n)</a:t>
            </a:r>
            <a:r>
              <a:rPr lang="en-US" sz="2800" dirty="0">
                <a:latin typeface="Times New Roman" panose="02020603050405020304" pitchFamily="18" charset="0"/>
                <a:cs typeface="Times New Roman" panose="02020603050405020304" pitchFamily="18" charset="0"/>
              </a:rPr>
              <a:t>:</a:t>
            </a:r>
          </a:p>
          <a:p>
            <a:pPr marL="742950" lvl="1" indent="-285750" algn="just">
              <a:buFont typeface="+mj-lt"/>
              <a:buAutoNum type="arabicPeriod"/>
            </a:pPr>
            <a:r>
              <a:rPr lang="en-US" sz="2800" dirty="0">
                <a:latin typeface="Times New Roman" panose="02020603050405020304" pitchFamily="18" charset="0"/>
                <a:cs typeface="Times New Roman" panose="02020603050405020304" pitchFamily="18" charset="0"/>
              </a:rPr>
              <a:t>Cells with one set of chromosomes, typically found in gametes (sperm and egg cells).</a:t>
            </a:r>
          </a:p>
          <a:p>
            <a:pPr marL="742950" lvl="1" indent="-285750" algn="just">
              <a:buFont typeface="+mj-lt"/>
              <a:buAutoNum type="arabicPeriod"/>
            </a:pPr>
            <a:r>
              <a:rPr lang="en-US" sz="2800" dirty="0">
                <a:latin typeface="Times New Roman" panose="02020603050405020304" pitchFamily="18" charset="0"/>
                <a:cs typeface="Times New Roman" panose="02020603050405020304" pitchFamily="18" charset="0"/>
              </a:rPr>
              <a:t>Haploid cells have half the number of chromosomes as diploid cells.</a:t>
            </a:r>
          </a:p>
          <a:p>
            <a:pPr marL="742950" lvl="1" indent="-285750" algn="just">
              <a:buFont typeface="+mj-lt"/>
              <a:buAutoNum type="arabicPeriod"/>
            </a:pPr>
            <a:r>
              <a:rPr lang="en-US" sz="2800" dirty="0">
                <a:latin typeface="Times New Roman" panose="02020603050405020304" pitchFamily="18" charset="0"/>
                <a:cs typeface="Times New Roman" panose="02020603050405020304" pitchFamily="18" charset="0"/>
              </a:rPr>
              <a:t>In humans, the haploid number is </a:t>
            </a:r>
            <a:r>
              <a:rPr lang="en-US" sz="2800" b="1" dirty="0">
                <a:latin typeface="Times New Roman" panose="02020603050405020304" pitchFamily="18" charset="0"/>
                <a:cs typeface="Times New Roman" panose="02020603050405020304" pitchFamily="18" charset="0"/>
              </a:rPr>
              <a:t>23</a:t>
            </a:r>
            <a:r>
              <a:rPr lang="en-US" sz="2800" dirty="0">
                <a:latin typeface="Times New Roman" panose="02020603050405020304" pitchFamily="18" charset="0"/>
                <a:cs typeface="Times New Roman" panose="02020603050405020304" pitchFamily="18" charset="0"/>
              </a:rPr>
              <a:t> (one chromosome from each pair).</a:t>
            </a:r>
          </a:p>
          <a:p>
            <a:pPr lvl="1" algn="just"/>
            <a:endParaRPr lang="en-US" sz="2800" dirty="0">
              <a:latin typeface="Times New Roman" panose="02020603050405020304" pitchFamily="18" charset="0"/>
              <a:cs typeface="Times New Roman" panose="02020603050405020304" pitchFamily="18" charset="0"/>
            </a:endParaRPr>
          </a:p>
          <a:p>
            <a:pPr algn="just">
              <a:buFont typeface="+mj-lt"/>
              <a:buAutoNum type="arabicPeriod"/>
            </a:pPr>
            <a:r>
              <a:rPr lang="en-US" sz="2800" b="1" dirty="0">
                <a:latin typeface="Times New Roman" panose="02020603050405020304" pitchFamily="18" charset="0"/>
                <a:cs typeface="Times New Roman" panose="02020603050405020304" pitchFamily="18" charset="0"/>
              </a:rPr>
              <a:t>Polyploid</a:t>
            </a:r>
            <a:r>
              <a:rPr lang="en-US" sz="2800" dirty="0">
                <a:latin typeface="Times New Roman" panose="02020603050405020304" pitchFamily="18" charset="0"/>
                <a:cs typeface="Times New Roman" panose="02020603050405020304" pitchFamily="18" charset="0"/>
              </a:rPr>
              <a:t>:</a:t>
            </a:r>
          </a:p>
          <a:p>
            <a:pPr marL="742950" lvl="1" indent="-285750" algn="just">
              <a:buFont typeface="+mj-lt"/>
              <a:buAutoNum type="arabicPeriod"/>
            </a:pPr>
            <a:r>
              <a:rPr lang="en-US" sz="2800" dirty="0">
                <a:latin typeface="Times New Roman" panose="02020603050405020304" pitchFamily="18" charset="0"/>
                <a:cs typeface="Times New Roman" panose="02020603050405020304" pitchFamily="18" charset="0"/>
              </a:rPr>
              <a:t>Cells or organisms that have more than two complete sets of chromosomes.</a:t>
            </a:r>
          </a:p>
          <a:p>
            <a:pPr marL="742950" lvl="1" indent="-285750" algn="just">
              <a:buFont typeface="+mj-lt"/>
              <a:buAutoNum type="arabicPeriod"/>
            </a:pPr>
            <a:r>
              <a:rPr lang="en-US" sz="2800" dirty="0">
                <a:latin typeface="Times New Roman" panose="02020603050405020304" pitchFamily="18" charset="0"/>
                <a:cs typeface="Times New Roman" panose="02020603050405020304" pitchFamily="18" charset="0"/>
              </a:rPr>
              <a:t>Polyploidy is common in plants, where organisms can be triploid (3n), tetraploid (4n), or even higher.</a:t>
            </a:r>
          </a:p>
        </p:txBody>
      </p:sp>
    </p:spTree>
    <p:extLst>
      <p:ext uri="{BB962C8B-B14F-4D97-AF65-F5344CB8AC3E}">
        <p14:creationId xmlns:p14="http://schemas.microsoft.com/office/powerpoint/2010/main" val="24221790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0533E5E-EEF8-4B95-A0F4-022C43692DF1}"/>
              </a:ext>
            </a:extLst>
          </p:cNvPr>
          <p:cNvPicPr>
            <a:picLocks noChangeAspect="1"/>
          </p:cNvPicPr>
          <p:nvPr/>
        </p:nvPicPr>
        <p:blipFill>
          <a:blip r:embed="rId2"/>
          <a:stretch>
            <a:fillRect/>
          </a:stretch>
        </p:blipFill>
        <p:spPr>
          <a:xfrm>
            <a:off x="4923165" y="654050"/>
            <a:ext cx="8454370" cy="9530894"/>
          </a:xfrm>
          <a:prstGeom prst="rect">
            <a:avLst/>
          </a:prstGeom>
        </p:spPr>
      </p:pic>
    </p:spTree>
    <p:extLst>
      <p:ext uri="{BB962C8B-B14F-4D97-AF65-F5344CB8AC3E}">
        <p14:creationId xmlns:p14="http://schemas.microsoft.com/office/powerpoint/2010/main" val="14242881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6B735D-9E6E-48BC-A36B-EFFE052940D0}"/>
              </a:ext>
            </a:extLst>
          </p:cNvPr>
          <p:cNvSpPr/>
          <p:nvPr/>
        </p:nvSpPr>
        <p:spPr>
          <a:xfrm>
            <a:off x="920750" y="1492250"/>
            <a:ext cx="16764000" cy="5262979"/>
          </a:xfrm>
          <a:prstGeom prst="rect">
            <a:avLst/>
          </a:prstGeom>
        </p:spPr>
        <p:txBody>
          <a:bodyPr wrap="square">
            <a:spAutoFit/>
          </a:bodyPr>
          <a:lstStyle/>
          <a:p>
            <a:r>
              <a:rPr lang="en-US" sz="2800" b="1" dirty="0">
                <a:latin typeface="Times New Roman" panose="02020603050405020304" pitchFamily="18" charset="0"/>
                <a:cs typeface="Times New Roman" panose="02020603050405020304" pitchFamily="18" charset="0"/>
              </a:rPr>
              <a:t>Based on Chromosome Behavior during Cell Division:</a:t>
            </a:r>
          </a:p>
          <a:p>
            <a:endParaRPr lang="en-US" sz="2800" b="1" dirty="0">
              <a:latin typeface="Times New Roman" panose="02020603050405020304" pitchFamily="18" charset="0"/>
              <a:cs typeface="Times New Roman" panose="02020603050405020304" pitchFamily="18" charset="0"/>
            </a:endParaRPr>
          </a:p>
          <a:p>
            <a:pPr>
              <a:buFont typeface="+mj-lt"/>
              <a:buAutoNum type="arabicPeriod"/>
            </a:pPr>
            <a:r>
              <a:rPr lang="en-US" sz="2800" b="1" dirty="0">
                <a:latin typeface="Times New Roman" panose="02020603050405020304" pitchFamily="18" charset="0"/>
                <a:cs typeface="Times New Roman" panose="02020603050405020304" pitchFamily="18" charset="0"/>
              </a:rPr>
              <a:t>Somatic Chromosomes</a:t>
            </a:r>
            <a:r>
              <a:rPr lang="en-US" sz="2800" dirty="0">
                <a:latin typeface="Times New Roman" panose="02020603050405020304" pitchFamily="18" charset="0"/>
                <a:cs typeface="Times New Roman" panose="02020603050405020304" pitchFamily="18" charset="0"/>
              </a:rPr>
              <a:t>:</a:t>
            </a:r>
          </a:p>
          <a:p>
            <a:pPr lvl="1"/>
            <a:r>
              <a:rPr lang="en-US" sz="2800" dirty="0">
                <a:latin typeface="Times New Roman" panose="02020603050405020304" pitchFamily="18" charset="0"/>
                <a:cs typeface="Times New Roman" panose="02020603050405020304" pitchFamily="18" charset="0"/>
              </a:rPr>
              <a:t>These chromosomes are present in somatic (body) cells and undergo mitosis.</a:t>
            </a:r>
          </a:p>
          <a:p>
            <a:pPr lvl="1"/>
            <a:r>
              <a:rPr lang="en-US" sz="2800" dirty="0">
                <a:latin typeface="Times New Roman" panose="02020603050405020304" pitchFamily="18" charset="0"/>
                <a:cs typeface="Times New Roman" panose="02020603050405020304" pitchFamily="18" charset="0"/>
              </a:rPr>
              <a:t>They are diploid (2n) in nature, ensuring that daughter cells receive identical sets of chromosomes after cell division.</a:t>
            </a:r>
          </a:p>
          <a:p>
            <a:pPr lvl="1"/>
            <a:r>
              <a:rPr lang="en-US" sz="2800" dirty="0">
                <a:latin typeface="Times New Roman" panose="02020603050405020304" pitchFamily="18" charset="0"/>
                <a:cs typeface="Times New Roman" panose="02020603050405020304" pitchFamily="18" charset="0"/>
              </a:rPr>
              <a:t>Example: Human skin or liver cells.</a:t>
            </a:r>
          </a:p>
          <a:p>
            <a:pPr lvl="1"/>
            <a:endParaRPr lang="en-US" sz="2800" dirty="0">
              <a:latin typeface="Times New Roman" panose="02020603050405020304" pitchFamily="18" charset="0"/>
              <a:cs typeface="Times New Roman" panose="02020603050405020304" pitchFamily="18" charset="0"/>
            </a:endParaRPr>
          </a:p>
          <a:p>
            <a:pPr>
              <a:buFont typeface="+mj-lt"/>
              <a:buAutoNum type="arabicPeriod"/>
            </a:pPr>
            <a:r>
              <a:rPr lang="en-US" sz="2800" b="1" dirty="0">
                <a:latin typeface="Times New Roman" panose="02020603050405020304" pitchFamily="18" charset="0"/>
                <a:cs typeface="Times New Roman" panose="02020603050405020304" pitchFamily="18" charset="0"/>
              </a:rPr>
              <a:t>Germline Chromosomes</a:t>
            </a:r>
            <a:r>
              <a:rPr lang="en-US" sz="2800" dirty="0">
                <a:latin typeface="Times New Roman" panose="02020603050405020304" pitchFamily="18" charset="0"/>
                <a:cs typeface="Times New Roman" panose="02020603050405020304" pitchFamily="18" charset="0"/>
              </a:rPr>
              <a:t>:</a:t>
            </a:r>
          </a:p>
          <a:p>
            <a:pPr lvl="1"/>
            <a:r>
              <a:rPr lang="en-US" sz="2800" dirty="0">
                <a:latin typeface="Times New Roman" panose="02020603050405020304" pitchFamily="18" charset="0"/>
                <a:cs typeface="Times New Roman" panose="02020603050405020304" pitchFamily="18" charset="0"/>
              </a:rPr>
              <a:t>These chromosomes are present in germ cells (gametes) and undergo meiosis to produce haploid cells.</a:t>
            </a:r>
          </a:p>
          <a:p>
            <a:pPr lvl="1"/>
            <a:r>
              <a:rPr lang="en-US" sz="2800" dirty="0">
                <a:latin typeface="Times New Roman" panose="02020603050405020304" pitchFamily="18" charset="0"/>
                <a:cs typeface="Times New Roman" panose="02020603050405020304" pitchFamily="18" charset="0"/>
              </a:rPr>
              <a:t>They are responsible for passing genetic material to offspring.</a:t>
            </a:r>
          </a:p>
          <a:p>
            <a:pPr lvl="1"/>
            <a:r>
              <a:rPr lang="en-US" sz="2800" dirty="0">
                <a:latin typeface="Times New Roman" panose="02020603050405020304" pitchFamily="18" charset="0"/>
                <a:cs typeface="Times New Roman" panose="02020603050405020304" pitchFamily="18" charset="0"/>
              </a:rPr>
              <a:t>Example: Sperm and egg cells.</a:t>
            </a:r>
          </a:p>
        </p:txBody>
      </p:sp>
    </p:spTree>
    <p:extLst>
      <p:ext uri="{BB962C8B-B14F-4D97-AF65-F5344CB8AC3E}">
        <p14:creationId xmlns:p14="http://schemas.microsoft.com/office/powerpoint/2010/main" val="26335610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5444AA4-F772-47CF-82C7-5CD3B727DE76}"/>
              </a:ext>
            </a:extLst>
          </p:cNvPr>
          <p:cNvPicPr>
            <a:picLocks noChangeAspect="1"/>
          </p:cNvPicPr>
          <p:nvPr/>
        </p:nvPicPr>
        <p:blipFill>
          <a:blip r:embed="rId2"/>
          <a:stretch>
            <a:fillRect/>
          </a:stretch>
        </p:blipFill>
        <p:spPr>
          <a:xfrm>
            <a:off x="5890951" y="0"/>
            <a:ext cx="6518797" cy="10299700"/>
          </a:xfrm>
          <a:prstGeom prst="rect">
            <a:avLst/>
          </a:prstGeom>
        </p:spPr>
      </p:pic>
    </p:spTree>
    <p:extLst>
      <p:ext uri="{BB962C8B-B14F-4D97-AF65-F5344CB8AC3E}">
        <p14:creationId xmlns:p14="http://schemas.microsoft.com/office/powerpoint/2010/main" val="21891190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7A3060-5459-4A0B-9E0A-4FBD814DF09D}"/>
              </a:ext>
            </a:extLst>
          </p:cNvPr>
          <p:cNvSpPr/>
          <p:nvPr/>
        </p:nvSpPr>
        <p:spPr>
          <a:xfrm>
            <a:off x="844550" y="1035050"/>
            <a:ext cx="16306800" cy="7755969"/>
          </a:xfrm>
          <a:prstGeom prst="rect">
            <a:avLst/>
          </a:prstGeom>
        </p:spPr>
        <p:txBody>
          <a:bodyPr wrap="square">
            <a:spAutoFit/>
          </a:bodyPr>
          <a:lstStyle/>
          <a:p>
            <a:pPr algn="just"/>
            <a:r>
              <a:rPr lang="en-US" sz="3600" b="1" dirty="0">
                <a:latin typeface="Times New Roman" panose="02020603050405020304" pitchFamily="18" charset="0"/>
                <a:cs typeface="Times New Roman" panose="02020603050405020304" pitchFamily="18" charset="0"/>
              </a:rPr>
              <a:t>MICROBODIES: </a:t>
            </a:r>
          </a:p>
          <a:p>
            <a:pPr algn="just"/>
            <a:endParaRPr lang="en-US" sz="3600" b="1"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Microbodies</a:t>
            </a:r>
            <a:r>
              <a:rPr lang="en-US" sz="2400" dirty="0">
                <a:latin typeface="Times New Roman" panose="02020603050405020304" pitchFamily="18" charset="0"/>
                <a:cs typeface="Times New Roman" panose="02020603050405020304" pitchFamily="18" charset="0"/>
              </a:rPr>
              <a:t> are small, membrane-bound organelles found in the cytoplasm of eukaryotic cells. They are involved in various metabolic activities, particularly those related to the breakdown of fats and the detoxification of harmful substances. Microbodies include peroxisomes and </a:t>
            </a:r>
            <a:r>
              <a:rPr lang="en-US" sz="2400" dirty="0" err="1">
                <a:latin typeface="Times New Roman" panose="02020603050405020304" pitchFamily="18" charset="0"/>
                <a:cs typeface="Times New Roman" panose="02020603050405020304" pitchFamily="18" charset="0"/>
              </a:rPr>
              <a:t>glyoxysomes</a:t>
            </a:r>
            <a:r>
              <a:rPr lang="en-US" sz="2400" dirty="0">
                <a:latin typeface="Times New Roman" panose="02020603050405020304" pitchFamily="18" charset="0"/>
                <a:cs typeface="Times New Roman" panose="02020603050405020304" pitchFamily="18" charset="0"/>
              </a:rPr>
              <a:t>, and they play a crucial role in cellular metabolism.</a:t>
            </a:r>
          </a:p>
          <a:p>
            <a:pPr algn="just"/>
            <a:endParaRPr lang="en-US" sz="2400"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Types of Microbodies:</a:t>
            </a:r>
          </a:p>
          <a:p>
            <a:pPr algn="just"/>
            <a:r>
              <a:rPr lang="en-US" sz="2400" b="1" dirty="0">
                <a:latin typeface="Times New Roman" panose="02020603050405020304" pitchFamily="18" charset="0"/>
                <a:cs typeface="Times New Roman" panose="02020603050405020304" pitchFamily="18" charset="0"/>
              </a:rPr>
              <a:t>Peroxisomes</a:t>
            </a:r>
            <a:r>
              <a:rPr lang="en-US" sz="2400" dirty="0">
                <a:latin typeface="Times New Roman" panose="02020603050405020304" pitchFamily="18" charset="0"/>
                <a:cs typeface="Times New Roman" panose="02020603050405020304" pitchFamily="18" charset="0"/>
              </a:rPr>
              <a:t>:</a:t>
            </a:r>
          </a:p>
          <a:p>
            <a:pPr lvl="1" algn="just"/>
            <a:r>
              <a:rPr lang="en-US" sz="2400" dirty="0">
                <a:latin typeface="Times New Roman" panose="02020603050405020304" pitchFamily="18" charset="0"/>
                <a:cs typeface="Times New Roman" panose="02020603050405020304" pitchFamily="18" charset="0"/>
              </a:rPr>
              <a:t>Found in almost all eukaryotic cells, peroxisomes are involved in the detoxification of harmful substances and the breakdown of fatty acids.</a:t>
            </a:r>
          </a:p>
          <a:p>
            <a:pPr algn="just"/>
            <a:endParaRPr lang="en-US" sz="2400" dirty="0">
              <a:latin typeface="Times New Roman" panose="02020603050405020304" pitchFamily="18" charset="0"/>
              <a:cs typeface="Times New Roman" panose="02020603050405020304" pitchFamily="18" charset="0"/>
            </a:endParaRPr>
          </a:p>
          <a:p>
            <a:pPr algn="just"/>
            <a:r>
              <a:rPr lang="en-US" sz="2400" b="1" dirty="0" err="1">
                <a:latin typeface="Times New Roman" panose="02020603050405020304" pitchFamily="18" charset="0"/>
                <a:cs typeface="Times New Roman" panose="02020603050405020304" pitchFamily="18" charset="0"/>
              </a:rPr>
              <a:t>Glyoxysomes</a:t>
            </a:r>
            <a:r>
              <a:rPr lang="en-US" sz="2400" dirty="0">
                <a:latin typeface="Times New Roman" panose="02020603050405020304" pitchFamily="18" charset="0"/>
                <a:cs typeface="Times New Roman" panose="02020603050405020304" pitchFamily="18" charset="0"/>
              </a:rPr>
              <a:t>:</a:t>
            </a:r>
          </a:p>
          <a:p>
            <a:pPr algn="just"/>
            <a:r>
              <a:rPr lang="en-US" sz="2400" dirty="0">
                <a:latin typeface="Times New Roman" panose="02020603050405020304" pitchFamily="18" charset="0"/>
                <a:cs typeface="Times New Roman" panose="02020603050405020304" pitchFamily="18" charset="0"/>
              </a:rPr>
              <a:t>Found primarily in plant cells and some fungi, especially in the seeds of oil-rich plants, </a:t>
            </a:r>
            <a:r>
              <a:rPr lang="en-US" sz="2400" dirty="0" err="1">
                <a:latin typeface="Times New Roman" panose="02020603050405020304" pitchFamily="18" charset="0"/>
                <a:cs typeface="Times New Roman" panose="02020603050405020304" pitchFamily="18" charset="0"/>
              </a:rPr>
              <a:t>glyoxysomes</a:t>
            </a:r>
            <a:r>
              <a:rPr lang="en-US" sz="2400" dirty="0">
                <a:latin typeface="Times New Roman" panose="02020603050405020304" pitchFamily="18" charset="0"/>
                <a:cs typeface="Times New Roman" panose="02020603050405020304" pitchFamily="18" charset="0"/>
              </a:rPr>
              <a:t> are specialized peroxisomes involved in converting stored fats into carbohydrates.</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Functions: </a:t>
            </a:r>
          </a:p>
          <a:p>
            <a:pPr lvl="0" algn="just" eaLnBrk="0" fontAlgn="base" hangingPunct="0">
              <a:spcBef>
                <a:spcPct val="0"/>
              </a:spcBef>
              <a:spcAft>
                <a:spcPct val="0"/>
              </a:spcAft>
            </a:pPr>
            <a:r>
              <a:rPr lang="en-US" altLang="en-US" sz="2400" b="1" dirty="0">
                <a:latin typeface="Times New Roman" panose="02020603050405020304" pitchFamily="18" charset="0"/>
                <a:cs typeface="Times New Roman" panose="02020603050405020304" pitchFamily="18" charset="0"/>
              </a:rPr>
              <a:t>Peroxisomes</a:t>
            </a:r>
            <a:r>
              <a:rPr lang="en-US" altLang="en-US" sz="2400" dirty="0">
                <a:latin typeface="Times New Roman" panose="02020603050405020304" pitchFamily="18" charset="0"/>
                <a:cs typeface="Times New Roman" panose="02020603050405020304" pitchFamily="18" charset="0"/>
              </a:rPr>
              <a:t> are responsible for fatty acid oxidation and detoxification, while </a:t>
            </a:r>
            <a:r>
              <a:rPr lang="en-US" altLang="en-US" sz="2400" b="1" dirty="0" err="1">
                <a:latin typeface="Times New Roman" panose="02020603050405020304" pitchFamily="18" charset="0"/>
                <a:cs typeface="Times New Roman" panose="02020603050405020304" pitchFamily="18" charset="0"/>
              </a:rPr>
              <a:t>glyoxysomes</a:t>
            </a:r>
            <a:r>
              <a:rPr lang="en-US" altLang="en-US" sz="2400" dirty="0">
                <a:latin typeface="Times New Roman" panose="02020603050405020304" pitchFamily="18" charset="0"/>
                <a:cs typeface="Times New Roman" panose="02020603050405020304" pitchFamily="18" charset="0"/>
              </a:rPr>
              <a:t> are involved in converting fats to sugars during seed germination.</a:t>
            </a:r>
          </a:p>
          <a:p>
            <a:pPr lvl="0" algn="just" eaLnBrk="0" fontAlgn="base" hangingPunct="0">
              <a:spcBef>
                <a:spcPct val="0"/>
              </a:spcBef>
              <a:spcAft>
                <a:spcPct val="0"/>
              </a:spcAft>
            </a:pPr>
            <a:r>
              <a:rPr lang="en-US" altLang="en-US" sz="2400" dirty="0">
                <a:latin typeface="Times New Roman" panose="02020603050405020304" pitchFamily="18" charset="0"/>
                <a:cs typeface="Times New Roman" panose="02020603050405020304" pitchFamily="18" charset="0"/>
              </a:rPr>
              <a:t>They help maintain cellular health by detoxifying harmful substances and regulating oxidative stress. </a:t>
            </a:r>
          </a:p>
          <a:p>
            <a:endParaRPr lang="en-IN" dirty="0"/>
          </a:p>
        </p:txBody>
      </p:sp>
    </p:spTree>
    <p:extLst>
      <p:ext uri="{BB962C8B-B14F-4D97-AF65-F5344CB8AC3E}">
        <p14:creationId xmlns:p14="http://schemas.microsoft.com/office/powerpoint/2010/main" val="34050368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Eukaryotic Cells - Definition, Parts, Examples, and Structure">
            <a:extLst>
              <a:ext uri="{FF2B5EF4-FFF2-40B4-BE49-F238E27FC236}">
                <a16:creationId xmlns:a16="http://schemas.microsoft.com/office/drawing/2014/main" id="{21864323-5A86-4E6C-9F4E-8437137F3A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550" y="2284729"/>
            <a:ext cx="7315200" cy="573024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C4C77F9-0BC2-4607-AD20-5EE3F0C21BDB}"/>
              </a:ext>
            </a:extLst>
          </p:cNvPr>
          <p:cNvPicPr>
            <a:picLocks noChangeAspect="1"/>
          </p:cNvPicPr>
          <p:nvPr/>
        </p:nvPicPr>
        <p:blipFill>
          <a:blip r:embed="rId3"/>
          <a:stretch>
            <a:fillRect/>
          </a:stretch>
        </p:blipFill>
        <p:spPr>
          <a:xfrm>
            <a:off x="9531350" y="1746617"/>
            <a:ext cx="7696200" cy="6806466"/>
          </a:xfrm>
          <a:prstGeom prst="rect">
            <a:avLst/>
          </a:prstGeom>
        </p:spPr>
      </p:pic>
    </p:spTree>
    <p:extLst>
      <p:ext uri="{BB962C8B-B14F-4D97-AF65-F5344CB8AC3E}">
        <p14:creationId xmlns:p14="http://schemas.microsoft.com/office/powerpoint/2010/main" val="37489259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2DBF707-2852-49CA-9EE8-57D998349BE9}"/>
              </a:ext>
            </a:extLst>
          </p:cNvPr>
          <p:cNvSpPr/>
          <p:nvPr/>
        </p:nvSpPr>
        <p:spPr>
          <a:xfrm>
            <a:off x="2368550" y="2178050"/>
            <a:ext cx="13792200" cy="4093428"/>
          </a:xfrm>
          <a:prstGeom prst="rect">
            <a:avLst/>
          </a:prstGeom>
        </p:spPr>
        <p:txBody>
          <a:bodyPr wrap="square">
            <a:spAutoFit/>
          </a:bodyPr>
          <a:lstStyle/>
          <a:p>
            <a:pPr algn="ctr"/>
            <a:r>
              <a:rPr lang="en-US" sz="3600" b="1" dirty="0">
                <a:latin typeface="Times New Roman" panose="02020603050405020304" pitchFamily="18" charset="0"/>
                <a:cs typeface="Times New Roman" panose="02020603050405020304" pitchFamily="18" charset="0"/>
              </a:rPr>
              <a:t>CONCLUSION: </a:t>
            </a:r>
          </a:p>
          <a:p>
            <a:pPr algn="ctr"/>
            <a:endParaRPr lang="en-US" sz="2800" b="1"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In conclusion, the </a:t>
            </a:r>
            <a:r>
              <a:rPr lang="en-US" sz="2800" b="1" dirty="0">
                <a:latin typeface="Times New Roman" panose="02020603050405020304" pitchFamily="18" charset="0"/>
                <a:cs typeface="Times New Roman" panose="02020603050405020304" pitchFamily="18" charset="0"/>
              </a:rPr>
              <a:t>cell</a:t>
            </a:r>
            <a:r>
              <a:rPr lang="en-US" sz="2800" dirty="0">
                <a:latin typeface="Times New Roman" panose="02020603050405020304" pitchFamily="18" charset="0"/>
                <a:cs typeface="Times New Roman" panose="02020603050405020304" pitchFamily="18" charset="0"/>
              </a:rPr>
              <a:t> is the fundamental unit of life, serving as the building block of all living organisms. Whether prokaryotic or eukaryotic, each cell performs essential life functions through its various organelles, which work in harmony to maintain homeostasis, metabolism, growth, and reproduction. The intricate structure and diverse functions of the cell highlight its complexity and adaptability, showcasing its role as the smallest yet most crucial unit of biological organization. Understanding cells and their components forms the foundation of biology, providing insight into the processes that sustain life across all organisms.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61816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3370C0-0810-4185-BB9E-D122ADD746B0}"/>
              </a:ext>
            </a:extLst>
          </p:cNvPr>
          <p:cNvSpPr txBox="1"/>
          <p:nvPr/>
        </p:nvSpPr>
        <p:spPr>
          <a:xfrm>
            <a:off x="2597150" y="4365020"/>
            <a:ext cx="13106400" cy="1569660"/>
          </a:xfrm>
          <a:prstGeom prst="rect">
            <a:avLst/>
          </a:prstGeom>
          <a:noFill/>
        </p:spPr>
        <p:txBody>
          <a:bodyPr wrap="square" rtlCol="0">
            <a:spAutoFit/>
          </a:bodyPr>
          <a:lstStyle/>
          <a:p>
            <a:pPr algn="ctr"/>
            <a:r>
              <a:rPr lang="en-US" sz="9600" b="1" dirty="0">
                <a:latin typeface="Algerian" panose="04020705040A02060702" pitchFamily="82" charset="0"/>
              </a:rPr>
              <a:t>THANK YOU!!</a:t>
            </a:r>
            <a:endParaRPr lang="en-IN" sz="9600" b="1" dirty="0">
              <a:latin typeface="Algerian" panose="04020705040A02060702" pitchFamily="82" charset="0"/>
            </a:endParaRPr>
          </a:p>
        </p:txBody>
      </p:sp>
    </p:spTree>
    <p:extLst>
      <p:ext uri="{BB962C8B-B14F-4D97-AF65-F5344CB8AC3E}">
        <p14:creationId xmlns:p14="http://schemas.microsoft.com/office/powerpoint/2010/main" val="38275058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302</TotalTime>
  <Words>5805</Words>
  <Application>Microsoft Office PowerPoint</Application>
  <PresentationFormat>Custom</PresentationFormat>
  <Paragraphs>527</Paragraphs>
  <Slides>54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54</vt:i4>
      </vt:variant>
    </vt:vector>
  </HeadingPairs>
  <TitlesOfParts>
    <vt:vector size="61" baseType="lpstr">
      <vt:lpstr>Algerian</vt:lpstr>
      <vt:lpstr>Arial</vt:lpstr>
      <vt:lpstr>Calibri</vt:lpstr>
      <vt:lpstr>Cambria</vt:lpstr>
      <vt:lpstr>Times New Roman</vt:lpstr>
      <vt:lpstr>Verdana</vt:lpstr>
      <vt:lpstr>Office Theme</vt:lpstr>
      <vt:lpstr>PowerPoint Presentation</vt:lpstr>
      <vt:lpstr>Introduction to Cells</vt:lpstr>
      <vt:lpstr>Function Of Cells </vt:lpstr>
      <vt:lpstr>Cell Theory:    The cell theory was given by Matthias Schleidon(1838) and and Theodore Schwaan (1839):   1. All living organisms are composed of cells.   2. The cell is the basic unit of structure and organization in organisms.  3. All cells arise from pre-existing cells. </vt:lpstr>
      <vt:lpstr>Cell Structure</vt:lpstr>
      <vt:lpstr>Types Of Cells </vt:lpstr>
      <vt:lpstr>Structure Of Prokaryotic Cells: </vt:lpstr>
      <vt:lpstr>PowerPoint Presentation</vt:lpstr>
      <vt:lpstr>Bacterial Cells </vt:lpstr>
      <vt:lpstr>Eukaryotic Cells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lenovo</cp:lastModifiedBy>
  <cp:revision>24</cp:revision>
  <dcterms:created xsi:type="dcterms:W3CDTF">2024-09-09T15:14:34Z</dcterms:created>
  <dcterms:modified xsi:type="dcterms:W3CDTF">2024-10-11T06:49:06Z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2024-09-09T00:00:00Z</vt:filetime>
  </property>
  <property fmtid="{D5CDD505-2E9C-101B-9397-08002B2CF9AE}" pid="3" name="Creator">
    <vt:lpwstr>Chromium</vt:lpwstr>
  </property>
  <property fmtid="{D5CDD505-2E9C-101B-9397-08002B2CF9AE}" pid="4" name="LastSaved">
    <vt:filetime>2024-09-09T00:00:00Z</vt:filetime>
  </property>
</Properties>
</file>