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2.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4" r:id="rId26"/>
    <p:sldId id="280" r:id="rId27"/>
    <p:sldId id="292" r:id="rId28"/>
    <p:sldId id="281" r:id="rId29"/>
    <p:sldId id="283" r:id="rId30"/>
    <p:sldId id="282" r:id="rId31"/>
    <p:sldId id="285" r:id="rId32"/>
    <p:sldId id="286" r:id="rId33"/>
    <p:sldId id="287" r:id="rId34"/>
    <p:sldId id="288" r:id="rId35"/>
    <p:sldId id="289" r:id="rId36"/>
    <p:sldId id="290" r:id="rId37"/>
    <p:sldId id="29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50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6C4E5D2E-CD39-4840-BC18-69DF7344AC0D}" type="datetimeFigureOut">
              <a:rPr lang="en-US" smtClean="0"/>
              <a:t>7/5/2023</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CCF9F1AE-57BB-4149-8CF8-2D5E29CAD412}"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5341395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C4E5D2E-CD39-4840-BC18-69DF7344AC0D}" type="datetimeFigureOut">
              <a:rPr lang="en-US" smtClean="0"/>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F9F1AE-57BB-4149-8CF8-2D5E29CAD412}" type="slidenum">
              <a:rPr lang="en-US" smtClean="0"/>
              <a:t>‹#›</a:t>
            </a:fld>
            <a:endParaRPr lang="en-US"/>
          </a:p>
        </p:txBody>
      </p:sp>
    </p:spTree>
    <p:extLst>
      <p:ext uri="{BB962C8B-B14F-4D97-AF65-F5344CB8AC3E}">
        <p14:creationId xmlns:p14="http://schemas.microsoft.com/office/powerpoint/2010/main" val="1658253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smtClean="0"/>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4E5D2E-CD39-4840-BC18-69DF7344AC0D}" type="datetimeFigureOut">
              <a:rPr lang="en-US" smtClean="0"/>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F9F1AE-57BB-4149-8CF8-2D5E29CAD412}"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2272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C4E5D2E-CD39-4840-BC18-69DF7344AC0D}" type="datetimeFigureOut">
              <a:rPr lang="en-US" smtClean="0"/>
              <a:t>7/5/2023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F9F1AE-57BB-4149-8CF8-2D5E29CAD412}" type="slidenum">
              <a:rPr lang="en-US" smtClean="0"/>
              <a:t>‹#›</a:t>
            </a:fld>
            <a:endParaRPr lang="en-US"/>
          </a:p>
        </p:txBody>
      </p:sp>
    </p:spTree>
    <p:extLst>
      <p:ext uri="{BB962C8B-B14F-4D97-AF65-F5344CB8AC3E}">
        <p14:creationId xmlns:p14="http://schemas.microsoft.com/office/powerpoint/2010/main" val="1005178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C4E5D2E-CD39-4840-BC18-69DF7344AC0D}" type="datetimeFigureOut">
              <a:rPr lang="en-US" smtClean="0"/>
              <a:t>7/5/2023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F9F1AE-57BB-4149-8CF8-2D5E29CAD412}" type="slidenum">
              <a:rPr lang="en-US" smtClean="0"/>
              <a:t>‹#›</a:t>
            </a:fld>
            <a:endParaRPr lang="en-US"/>
          </a:p>
        </p:txBody>
      </p:sp>
    </p:spTree>
    <p:extLst>
      <p:ext uri="{BB962C8B-B14F-4D97-AF65-F5344CB8AC3E}">
        <p14:creationId xmlns:p14="http://schemas.microsoft.com/office/powerpoint/2010/main" val="426652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C4E5D2E-CD39-4840-BC18-69DF7344AC0D}" type="datetimeFigureOut">
              <a:rPr lang="en-US" smtClean="0"/>
              <a:t>7/5/2023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F9F1AE-57BB-4149-8CF8-2D5E29CAD412}" type="slidenum">
              <a:rPr lang="en-US" smtClean="0"/>
              <a:t>‹#›</a:t>
            </a:fld>
            <a:endParaRPr lang="en-US"/>
          </a:p>
        </p:txBody>
      </p:sp>
    </p:spTree>
    <p:extLst>
      <p:ext uri="{BB962C8B-B14F-4D97-AF65-F5344CB8AC3E}">
        <p14:creationId xmlns:p14="http://schemas.microsoft.com/office/powerpoint/2010/main" val="178525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4E5D2E-CD39-4840-BC18-69DF7344AC0D}" type="datetimeFigureOut">
              <a:rPr lang="en-US" smtClean="0"/>
              <a:t>7/5/2023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F9F1AE-57BB-4149-8CF8-2D5E29CAD412}" type="slidenum">
              <a:rPr lang="en-US" smtClean="0"/>
              <a:t>‹#›</a:t>
            </a:fld>
            <a:endParaRPr lang="en-US"/>
          </a:p>
        </p:txBody>
      </p:sp>
    </p:spTree>
    <p:extLst>
      <p:ext uri="{BB962C8B-B14F-4D97-AF65-F5344CB8AC3E}">
        <p14:creationId xmlns:p14="http://schemas.microsoft.com/office/powerpoint/2010/main" val="214492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4E5D2E-CD39-4840-BC18-69DF7344AC0D}" type="datetimeFigureOut">
              <a:rPr lang="en-US" smtClean="0"/>
              <a:t>7/5/2023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F9F1AE-57BB-4149-8CF8-2D5E29CAD412}" type="slidenum">
              <a:rPr lang="en-US" smtClean="0"/>
              <a:t>‹#›</a:t>
            </a:fld>
            <a:endParaRPr lang="en-US"/>
          </a:p>
        </p:txBody>
      </p:sp>
    </p:spTree>
    <p:extLst>
      <p:ext uri="{BB962C8B-B14F-4D97-AF65-F5344CB8AC3E}">
        <p14:creationId xmlns:p14="http://schemas.microsoft.com/office/powerpoint/2010/main" val="1962998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4E5D2E-CD39-4840-BC18-69DF7344AC0D}" type="datetimeFigureOut">
              <a:rPr lang="en-US" smtClean="0"/>
              <a:t>7/5/2023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F9F1AE-57BB-4149-8CF8-2D5E29CAD412}" type="slidenum">
              <a:rPr lang="en-US" smtClean="0"/>
              <a:t>‹#›</a:t>
            </a:fld>
            <a:endParaRPr lang="en-US"/>
          </a:p>
        </p:txBody>
      </p:sp>
    </p:spTree>
    <p:extLst>
      <p:ext uri="{BB962C8B-B14F-4D97-AF65-F5344CB8AC3E}">
        <p14:creationId xmlns:p14="http://schemas.microsoft.com/office/powerpoint/2010/main" val="727318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C4E5D2E-CD39-4840-BC18-69DF7344AC0D}" type="datetimeFigureOut">
              <a:rPr lang="en-US" smtClean="0"/>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F9F1AE-57BB-4149-8CF8-2D5E29CAD412}" type="slidenum">
              <a:rPr lang="en-US" smtClean="0"/>
              <a:t>‹#›</a:t>
            </a:fld>
            <a:endParaRPr lang="en-US"/>
          </a:p>
        </p:txBody>
      </p:sp>
    </p:spTree>
    <p:extLst>
      <p:ext uri="{BB962C8B-B14F-4D97-AF65-F5344CB8AC3E}">
        <p14:creationId xmlns:p14="http://schemas.microsoft.com/office/powerpoint/2010/main" val="4134305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C4E5D2E-CD39-4840-BC18-69DF7344AC0D}" type="datetimeFigureOut">
              <a:rPr lang="en-US" smtClean="0"/>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F9F1AE-57BB-4149-8CF8-2D5E29CAD412}" type="slidenum">
              <a:rPr lang="en-US" smtClean="0"/>
              <a:t>‹#›</a:t>
            </a:fld>
            <a:endParaRPr lang="en-US"/>
          </a:p>
        </p:txBody>
      </p:sp>
    </p:spTree>
    <p:extLst>
      <p:ext uri="{BB962C8B-B14F-4D97-AF65-F5344CB8AC3E}">
        <p14:creationId xmlns:p14="http://schemas.microsoft.com/office/powerpoint/2010/main" val="21341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6C4E5D2E-CD39-4840-BC18-69DF7344AC0D}" type="datetimeFigureOut">
              <a:rPr lang="en-US" smtClean="0"/>
              <a:t>7/5/2023</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CCF9F1AE-57BB-4149-8CF8-2D5E29CAD412}" type="slidenum">
              <a:rPr lang="en-US" smtClean="0"/>
              <a:t>‹#›</a:t>
            </a:fld>
            <a:endParaRPr lang="en-US"/>
          </a:p>
        </p:txBody>
      </p:sp>
    </p:spTree>
    <p:extLst>
      <p:ext uri="{BB962C8B-B14F-4D97-AF65-F5344CB8AC3E}">
        <p14:creationId xmlns:p14="http://schemas.microsoft.com/office/powerpoint/2010/main" val="249231322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2"/>
            <a:ext cx="12195012" cy="6856307"/>
          </a:xfrm>
          <a:prstGeom prst="rect">
            <a:avLst/>
          </a:prstGeom>
        </p:spPr>
      </p:pic>
      <p:sp>
        <p:nvSpPr>
          <p:cNvPr id="3" name="TextBox 2"/>
          <p:cNvSpPr txBox="1"/>
          <p:nvPr/>
        </p:nvSpPr>
        <p:spPr>
          <a:xfrm>
            <a:off x="1846904" y="5024672"/>
            <a:ext cx="8501204" cy="1015663"/>
          </a:xfrm>
          <a:prstGeom prst="rect">
            <a:avLst/>
          </a:prstGeom>
          <a:noFill/>
        </p:spPr>
        <p:txBody>
          <a:bodyPr wrap="square" rtlCol="0">
            <a:spAutoFit/>
          </a:bodyPr>
          <a:lstStyle/>
          <a:p>
            <a:r>
              <a:rPr lang="en-US" sz="6000" b="1" dirty="0" smtClean="0">
                <a:latin typeface="Algerian" panose="04020705040A02060702" pitchFamily="82" charset="0"/>
              </a:rPr>
              <a:t>Human reproduction </a:t>
            </a:r>
            <a:endParaRPr lang="en-US" sz="6000" b="1" dirty="0">
              <a:latin typeface="Algerian" panose="04020705040A02060702" pitchFamily="82" charset="0"/>
            </a:endParaRPr>
          </a:p>
        </p:txBody>
      </p:sp>
    </p:spTree>
    <p:extLst>
      <p:ext uri="{BB962C8B-B14F-4D97-AF65-F5344CB8AC3E}">
        <p14:creationId xmlns:p14="http://schemas.microsoft.com/office/powerpoint/2010/main" val="13892545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8230" y="81482"/>
            <a:ext cx="10773624" cy="6678751"/>
          </a:xfrm>
          <a:prstGeom prst="rect">
            <a:avLst/>
          </a:prstGeom>
          <a:noFill/>
        </p:spPr>
        <p:txBody>
          <a:bodyPr wrap="square" rtlCol="0">
            <a:spAutoFit/>
          </a:bodyPr>
          <a:lstStyle/>
          <a:p>
            <a:r>
              <a:rPr lang="en-US" sz="3600" b="1" dirty="0" smtClean="0">
                <a:latin typeface="Georgia" panose="02040502050405020303" pitchFamily="18" charset="0"/>
              </a:rPr>
              <a:t>What is Reproduction?</a:t>
            </a:r>
          </a:p>
          <a:p>
            <a:pPr marL="285750" indent="-285750">
              <a:buFont typeface="Arial" panose="020B0604020202020204" pitchFamily="34" charset="0"/>
              <a:buChar char="•"/>
            </a:pPr>
            <a:endParaRPr lang="en-US" b="1" dirty="0">
              <a:latin typeface="Georgia" panose="02040502050405020303" pitchFamily="18" charset="0"/>
            </a:endParaRPr>
          </a:p>
          <a:p>
            <a:pPr marL="285750" indent="-285750">
              <a:buFont typeface="Arial" panose="020B0604020202020204" pitchFamily="34" charset="0"/>
              <a:buChar char="•"/>
            </a:pPr>
            <a:r>
              <a:rPr lang="en-US" dirty="0" smtClean="0">
                <a:latin typeface="Georgia" panose="02040502050405020303" pitchFamily="18" charset="0"/>
              </a:rPr>
              <a:t>It is an biological process in which an organism give rise to young ones (offspring) similar to itself. </a:t>
            </a:r>
          </a:p>
          <a:p>
            <a:pPr marL="285750" indent="-285750">
              <a:buFont typeface="Arial" panose="020B0604020202020204" pitchFamily="34" charset="0"/>
              <a:buChar char="•"/>
            </a:pPr>
            <a:r>
              <a:rPr lang="en-US" dirty="0" smtClean="0">
                <a:latin typeface="Georgia" panose="02040502050405020303" pitchFamily="18" charset="0"/>
              </a:rPr>
              <a:t>It is an cycle of birth, growth and death. </a:t>
            </a:r>
          </a:p>
          <a:p>
            <a:pPr marL="285750" indent="-285750">
              <a:buFont typeface="Arial" panose="020B0604020202020204" pitchFamily="34" charset="0"/>
              <a:buChar char="•"/>
            </a:pPr>
            <a:r>
              <a:rPr lang="en-US" dirty="0" smtClean="0">
                <a:latin typeface="Georgia" panose="02040502050405020303" pitchFamily="18" charset="0"/>
              </a:rPr>
              <a:t>It enables the continuity of the species generation to generation. </a:t>
            </a:r>
          </a:p>
          <a:p>
            <a:pPr marL="285750" indent="-285750">
              <a:buFont typeface="Arial" panose="020B0604020202020204" pitchFamily="34" charset="0"/>
              <a:buChar char="•"/>
            </a:pPr>
            <a:r>
              <a:rPr lang="en-US" dirty="0" smtClean="0">
                <a:latin typeface="Georgia" panose="02040502050405020303" pitchFamily="18" charset="0"/>
              </a:rPr>
              <a:t>In human, sexual reproduction take place. </a:t>
            </a:r>
          </a:p>
          <a:p>
            <a:pPr marL="285750" indent="-285750">
              <a:buFont typeface="Arial" panose="020B0604020202020204" pitchFamily="34" charset="0"/>
              <a:buChar char="•"/>
            </a:pPr>
            <a:r>
              <a:rPr lang="en-US" dirty="0" smtClean="0">
                <a:latin typeface="Georgia" panose="02040502050405020303" pitchFamily="18" charset="0"/>
              </a:rPr>
              <a:t>Sexual Reproduction – When two parents participate in the reproductive process and also involves the fusion of gametes. </a:t>
            </a:r>
          </a:p>
          <a:p>
            <a:endParaRPr lang="en-US" dirty="0">
              <a:latin typeface="Georgia" panose="02040502050405020303" pitchFamily="18" charset="0"/>
            </a:endParaRPr>
          </a:p>
          <a:p>
            <a:r>
              <a:rPr lang="en-US" sz="3600" b="1" dirty="0" smtClean="0">
                <a:latin typeface="Georgia" panose="02040502050405020303" pitchFamily="18" charset="0"/>
              </a:rPr>
              <a:t>EVENTS IN HUMAN REPRODUCTION – </a:t>
            </a:r>
          </a:p>
          <a:p>
            <a:endParaRPr lang="en-US" b="1" dirty="0">
              <a:latin typeface="Georgia" panose="02040502050405020303" pitchFamily="18" charset="0"/>
            </a:endParaRPr>
          </a:p>
          <a:p>
            <a:pPr marL="342900" indent="-342900">
              <a:buAutoNum type="arabicPeriod"/>
            </a:pPr>
            <a:r>
              <a:rPr lang="en-US" dirty="0" smtClean="0">
                <a:latin typeface="Georgia" panose="02040502050405020303" pitchFamily="18" charset="0"/>
              </a:rPr>
              <a:t>Gametogenesis </a:t>
            </a:r>
          </a:p>
          <a:p>
            <a:pPr marL="342900" indent="-342900">
              <a:buAutoNum type="arabicPeriod"/>
            </a:pPr>
            <a:r>
              <a:rPr lang="en-US" dirty="0" smtClean="0">
                <a:latin typeface="Georgia" panose="02040502050405020303" pitchFamily="18" charset="0"/>
              </a:rPr>
              <a:t>Fertilization (Zygote) </a:t>
            </a:r>
          </a:p>
          <a:p>
            <a:pPr marL="342900" indent="-342900">
              <a:buAutoNum type="arabicPeriod"/>
            </a:pPr>
            <a:r>
              <a:rPr lang="en-US" dirty="0" smtClean="0">
                <a:latin typeface="Georgia" panose="02040502050405020303" pitchFamily="18" charset="0"/>
              </a:rPr>
              <a:t>Cleavage </a:t>
            </a:r>
          </a:p>
          <a:p>
            <a:pPr marL="342900" indent="-342900">
              <a:buAutoNum type="arabicPeriod"/>
            </a:pPr>
            <a:r>
              <a:rPr lang="en-US" dirty="0" err="1" smtClean="0">
                <a:latin typeface="Georgia" panose="02040502050405020303" pitchFamily="18" charset="0"/>
              </a:rPr>
              <a:t>Morula</a:t>
            </a:r>
            <a:r>
              <a:rPr lang="en-US" dirty="0" smtClean="0">
                <a:latin typeface="Georgia" panose="02040502050405020303" pitchFamily="18" charset="0"/>
              </a:rPr>
              <a:t> Formation (Embryo) </a:t>
            </a:r>
          </a:p>
          <a:p>
            <a:pPr marL="342900" indent="-342900">
              <a:buAutoNum type="arabicPeriod"/>
            </a:pPr>
            <a:r>
              <a:rPr lang="en-US" dirty="0" smtClean="0">
                <a:latin typeface="Georgia" panose="02040502050405020303" pitchFamily="18" charset="0"/>
              </a:rPr>
              <a:t>Blastula Formation </a:t>
            </a:r>
          </a:p>
          <a:p>
            <a:pPr marL="342900" indent="-342900">
              <a:buAutoNum type="arabicPeriod"/>
            </a:pPr>
            <a:r>
              <a:rPr lang="en-US" dirty="0" smtClean="0">
                <a:latin typeface="Georgia" panose="02040502050405020303" pitchFamily="18" charset="0"/>
              </a:rPr>
              <a:t>Implantation </a:t>
            </a:r>
          </a:p>
          <a:p>
            <a:pPr marL="342900" indent="-342900">
              <a:buAutoNum type="arabicPeriod"/>
            </a:pPr>
            <a:r>
              <a:rPr lang="en-US" dirty="0" smtClean="0">
                <a:latin typeface="Georgia" panose="02040502050405020303" pitchFamily="18" charset="0"/>
              </a:rPr>
              <a:t>Gastrula Formation </a:t>
            </a:r>
          </a:p>
          <a:p>
            <a:pPr marL="342900" indent="-342900">
              <a:buAutoNum type="arabicPeriod"/>
            </a:pPr>
            <a:r>
              <a:rPr lang="en-US" dirty="0" smtClean="0">
                <a:latin typeface="Georgia" panose="02040502050405020303" pitchFamily="18" charset="0"/>
              </a:rPr>
              <a:t>Distribution and Differentiation (</a:t>
            </a:r>
            <a:r>
              <a:rPr lang="en-US" dirty="0" err="1" smtClean="0">
                <a:latin typeface="Georgia" panose="02040502050405020303" pitchFamily="18" charset="0"/>
              </a:rPr>
              <a:t>Foetus</a:t>
            </a:r>
            <a:r>
              <a:rPr lang="en-US" dirty="0" smtClean="0">
                <a:latin typeface="Georgia" panose="02040502050405020303" pitchFamily="18" charset="0"/>
              </a:rPr>
              <a:t>) </a:t>
            </a:r>
          </a:p>
          <a:p>
            <a:pPr marL="342900" indent="-342900">
              <a:buAutoNum type="arabicPeriod"/>
            </a:pPr>
            <a:r>
              <a:rPr lang="en-US" dirty="0" smtClean="0">
                <a:latin typeface="Georgia" panose="02040502050405020303" pitchFamily="18" charset="0"/>
              </a:rPr>
              <a:t>Gestation Period </a:t>
            </a:r>
          </a:p>
          <a:p>
            <a:pPr marL="342900" indent="-342900">
              <a:buAutoNum type="arabicPeriod"/>
            </a:pPr>
            <a:r>
              <a:rPr lang="en-US" dirty="0" smtClean="0">
                <a:latin typeface="Georgia" panose="02040502050405020303" pitchFamily="18" charset="0"/>
              </a:rPr>
              <a:t>Parturition </a:t>
            </a:r>
          </a:p>
          <a:p>
            <a:pPr marL="342900" indent="-342900">
              <a:buAutoNum type="arabicPeriod"/>
            </a:pPr>
            <a:endParaRPr lang="en-US" sz="1400" dirty="0">
              <a:latin typeface="Georgia" panose="02040502050405020303" pitchFamily="18" charset="0"/>
            </a:endParaRPr>
          </a:p>
        </p:txBody>
      </p:sp>
    </p:spTree>
    <p:extLst>
      <p:ext uri="{BB962C8B-B14F-4D97-AF65-F5344CB8AC3E}">
        <p14:creationId xmlns:p14="http://schemas.microsoft.com/office/powerpoint/2010/main" val="2050901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9421" y="796704"/>
            <a:ext cx="9397497" cy="646331"/>
          </a:xfrm>
          <a:prstGeom prst="rect">
            <a:avLst/>
          </a:prstGeom>
          <a:noFill/>
        </p:spPr>
        <p:txBody>
          <a:bodyPr wrap="square" rtlCol="0">
            <a:spAutoFit/>
          </a:bodyPr>
          <a:lstStyle/>
          <a:p>
            <a:r>
              <a:rPr lang="en-US" sz="3600" b="1" dirty="0" smtClean="0">
                <a:latin typeface="Georgia" panose="02040502050405020303" pitchFamily="18" charset="0"/>
              </a:rPr>
              <a:t>MALE REPRODUCTIVE SYSTEM –</a:t>
            </a:r>
          </a:p>
        </p:txBody>
      </p:sp>
      <p:sp>
        <p:nvSpPr>
          <p:cNvPr id="3" name="TextBox 2"/>
          <p:cNvSpPr txBox="1"/>
          <p:nvPr/>
        </p:nvSpPr>
        <p:spPr>
          <a:xfrm>
            <a:off x="579421" y="1783534"/>
            <a:ext cx="10492967" cy="5078313"/>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Georgia" panose="02040502050405020303" pitchFamily="18" charset="0"/>
              </a:rPr>
              <a:t>Male reproductive system is located in the pelvis region.</a:t>
            </a:r>
          </a:p>
          <a:p>
            <a:pPr marL="285750" indent="-285750">
              <a:buFont typeface="Arial" panose="020B0604020202020204" pitchFamily="34" charset="0"/>
              <a:buChar char="•"/>
            </a:pPr>
            <a:r>
              <a:rPr lang="en-US" dirty="0" smtClean="0">
                <a:latin typeface="Georgia" panose="02040502050405020303" pitchFamily="18" charset="0"/>
              </a:rPr>
              <a:t>It includes a pair of testes with accessory ducts, glands and external </a:t>
            </a:r>
            <a:r>
              <a:rPr lang="en-US" dirty="0" err="1" smtClean="0">
                <a:latin typeface="Georgia" panose="02040502050405020303" pitchFamily="18" charset="0"/>
              </a:rPr>
              <a:t>genetalia</a:t>
            </a:r>
            <a:r>
              <a:rPr lang="en-US" dirty="0" smtClean="0">
                <a:latin typeface="Georgia" panose="02040502050405020303" pitchFamily="18" charset="0"/>
              </a:rPr>
              <a:t>. </a:t>
            </a:r>
          </a:p>
          <a:p>
            <a:pPr marL="285750" indent="-285750">
              <a:buFont typeface="Arial" panose="020B0604020202020204" pitchFamily="34" charset="0"/>
              <a:buChar char="•"/>
            </a:pPr>
            <a:r>
              <a:rPr lang="en-US" dirty="0" smtClean="0">
                <a:latin typeface="Georgia" panose="02040502050405020303" pitchFamily="18" charset="0"/>
              </a:rPr>
              <a:t>Testes are situated outside the abdominal cavity within the pouch called scrotum. The scrotum helps in maintaining the low temperature of the testes (2-2.5 degree C lower than the normal temperature of internal body) necessary for spermatogenesis. </a:t>
            </a:r>
          </a:p>
          <a:p>
            <a:pPr marL="285750" indent="-285750">
              <a:buFont typeface="Arial" panose="020B0604020202020204" pitchFamily="34" charset="0"/>
              <a:buChar char="•"/>
            </a:pPr>
            <a:r>
              <a:rPr lang="en-US" dirty="0" smtClean="0">
                <a:latin typeface="Georgia" panose="02040502050405020303" pitchFamily="18" charset="0"/>
              </a:rPr>
              <a:t>In adult, each testes is oval in shape, with a length of about 4 -5 cm, and width of about 2 -3 cm. </a:t>
            </a:r>
          </a:p>
          <a:p>
            <a:pPr marL="285750" indent="-285750">
              <a:buFont typeface="Arial" panose="020B0604020202020204" pitchFamily="34" charset="0"/>
              <a:buChar char="•"/>
            </a:pPr>
            <a:r>
              <a:rPr lang="en-US" dirty="0" smtClean="0">
                <a:latin typeface="Georgia" panose="02040502050405020303" pitchFamily="18" charset="0"/>
              </a:rPr>
              <a:t>Each testis has about 250 compartments called testicular lobules. </a:t>
            </a:r>
          </a:p>
          <a:p>
            <a:pPr marL="285750" indent="-285750">
              <a:buFont typeface="Arial" panose="020B0604020202020204" pitchFamily="34" charset="0"/>
              <a:buChar char="•"/>
            </a:pPr>
            <a:r>
              <a:rPr lang="en-US" dirty="0" smtClean="0">
                <a:latin typeface="Georgia" panose="02040502050405020303" pitchFamily="18" charset="0"/>
              </a:rPr>
              <a:t>Each lobules contains 1-3 highly coiled seminiferous tubules in which sperms are produced. </a:t>
            </a:r>
          </a:p>
          <a:p>
            <a:pPr marL="285750" indent="-285750">
              <a:buFont typeface="Arial" panose="020B0604020202020204" pitchFamily="34" charset="0"/>
              <a:buChar char="•"/>
            </a:pPr>
            <a:r>
              <a:rPr lang="en-US" dirty="0" smtClean="0">
                <a:latin typeface="Georgia" panose="02040502050405020303" pitchFamily="18" charset="0"/>
              </a:rPr>
              <a:t>Each seminiferous tubules is lined by two types of cells – the germ cells (</a:t>
            </a:r>
            <a:r>
              <a:rPr lang="en-US" dirty="0" err="1" smtClean="0">
                <a:latin typeface="Georgia" panose="02040502050405020303" pitchFamily="18" charset="0"/>
              </a:rPr>
              <a:t>spermatogonia</a:t>
            </a:r>
            <a:r>
              <a:rPr lang="en-US" dirty="0" smtClean="0">
                <a:latin typeface="Georgia" panose="02040502050405020303" pitchFamily="18" charset="0"/>
              </a:rPr>
              <a:t>) an </a:t>
            </a:r>
            <a:r>
              <a:rPr lang="en-US" dirty="0" err="1" smtClean="0">
                <a:latin typeface="Georgia" panose="02040502050405020303" pitchFamily="18" charset="0"/>
              </a:rPr>
              <a:t>sartoli</a:t>
            </a:r>
            <a:r>
              <a:rPr lang="en-US" dirty="0" smtClean="0">
                <a:latin typeface="Georgia" panose="02040502050405020303" pitchFamily="18" charset="0"/>
              </a:rPr>
              <a:t> cells. </a:t>
            </a:r>
          </a:p>
          <a:p>
            <a:pPr marL="285750" indent="-285750">
              <a:buFont typeface="Arial" panose="020B0604020202020204" pitchFamily="34" charset="0"/>
              <a:buChar char="•"/>
            </a:pPr>
            <a:r>
              <a:rPr lang="en-US" dirty="0" smtClean="0">
                <a:latin typeface="Georgia" panose="02040502050405020303" pitchFamily="18" charset="0"/>
              </a:rPr>
              <a:t>The germ cells undergoes meiotic divisions to lead sperm formation and </a:t>
            </a:r>
            <a:r>
              <a:rPr lang="en-US" dirty="0" err="1" smtClean="0">
                <a:latin typeface="Georgia" panose="02040502050405020303" pitchFamily="18" charset="0"/>
              </a:rPr>
              <a:t>sartoli</a:t>
            </a:r>
            <a:r>
              <a:rPr lang="en-US" dirty="0" smtClean="0">
                <a:latin typeface="Georgia" panose="02040502050405020303" pitchFamily="18" charset="0"/>
              </a:rPr>
              <a:t> cells provide nutrition to the germ cells. </a:t>
            </a:r>
          </a:p>
          <a:p>
            <a:pPr marL="285750" indent="-285750">
              <a:buFont typeface="Arial" panose="020B0604020202020204" pitchFamily="34" charset="0"/>
              <a:buChar char="•"/>
            </a:pPr>
            <a:r>
              <a:rPr lang="en-US" dirty="0" smtClean="0">
                <a:latin typeface="Georgia" panose="02040502050405020303" pitchFamily="18" charset="0"/>
              </a:rPr>
              <a:t>The region outside the seminiferous tubules called interstitial spaces, contain small vessels called </a:t>
            </a:r>
            <a:r>
              <a:rPr lang="en-US" dirty="0" err="1" smtClean="0">
                <a:latin typeface="Georgia" panose="02040502050405020303" pitchFamily="18" charset="0"/>
              </a:rPr>
              <a:t>leydig</a:t>
            </a:r>
            <a:r>
              <a:rPr lang="en-US" dirty="0" smtClean="0">
                <a:latin typeface="Georgia" panose="02040502050405020303" pitchFamily="18" charset="0"/>
              </a:rPr>
              <a:t> or interstitial cells, they </a:t>
            </a:r>
            <a:r>
              <a:rPr lang="en-US" dirty="0" err="1" smtClean="0">
                <a:latin typeface="Georgia" panose="02040502050405020303" pitchFamily="18" charset="0"/>
              </a:rPr>
              <a:t>synthesise</a:t>
            </a:r>
            <a:r>
              <a:rPr lang="en-US" dirty="0" smtClean="0">
                <a:latin typeface="Georgia" panose="02040502050405020303" pitchFamily="18" charset="0"/>
              </a:rPr>
              <a:t> and secrete </a:t>
            </a:r>
            <a:r>
              <a:rPr lang="en-US" dirty="0" err="1" smtClean="0">
                <a:latin typeface="Georgia" panose="02040502050405020303" pitchFamily="18" charset="0"/>
              </a:rPr>
              <a:t>terticular</a:t>
            </a:r>
            <a:r>
              <a:rPr lang="en-US" dirty="0" smtClean="0">
                <a:latin typeface="Georgia" panose="02040502050405020303" pitchFamily="18" charset="0"/>
              </a:rPr>
              <a:t> hormones called androgens. </a:t>
            </a:r>
          </a:p>
          <a:p>
            <a:pPr marL="285750" indent="-285750">
              <a:buFont typeface="Arial" panose="020B0604020202020204" pitchFamily="34" charset="0"/>
              <a:buChar char="•"/>
            </a:pPr>
            <a:endParaRPr lang="en-US" dirty="0" smtClean="0">
              <a:latin typeface="Georgia" panose="02040502050405020303" pitchFamily="18" charset="0"/>
            </a:endParaRPr>
          </a:p>
          <a:p>
            <a:r>
              <a:rPr lang="en-US" sz="3600" b="1" dirty="0" smtClean="0">
                <a:latin typeface="Georgia" panose="02040502050405020303" pitchFamily="18" charset="0"/>
              </a:rPr>
              <a:t> </a:t>
            </a:r>
          </a:p>
          <a:p>
            <a:endParaRPr lang="en-US" dirty="0">
              <a:latin typeface="Georgia" panose="02040502050405020303" pitchFamily="18" charset="0"/>
            </a:endParaRPr>
          </a:p>
        </p:txBody>
      </p:sp>
    </p:spTree>
    <p:extLst>
      <p:ext uri="{BB962C8B-B14F-4D97-AF65-F5344CB8AC3E}">
        <p14:creationId xmlns:p14="http://schemas.microsoft.com/office/powerpoint/2010/main" val="1944050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6170" y="724277"/>
            <a:ext cx="8437830" cy="369332"/>
          </a:xfrm>
          <a:prstGeom prst="rect">
            <a:avLst/>
          </a:prstGeom>
          <a:noFill/>
        </p:spPr>
        <p:txBody>
          <a:bodyPr wrap="square" rtlCol="0">
            <a:spAutoFit/>
          </a:bodyPr>
          <a:lstStyle/>
          <a:p>
            <a:endParaRPr lang="en-US" dirty="0">
              <a:latin typeface="Georgia" panose="02040502050405020303" pitchFamily="18" charset="0"/>
            </a:endParaRPr>
          </a:p>
        </p:txBody>
      </p:sp>
      <p:sp>
        <p:nvSpPr>
          <p:cNvPr id="5" name="TextBox 4"/>
          <p:cNvSpPr txBox="1"/>
          <p:nvPr/>
        </p:nvSpPr>
        <p:spPr>
          <a:xfrm>
            <a:off x="466253" y="1348966"/>
            <a:ext cx="10723830" cy="3416320"/>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Georgia" panose="02040502050405020303" pitchFamily="18" charset="0"/>
              </a:rPr>
              <a:t>The male accessory ducts include rete testis, vasa </a:t>
            </a:r>
            <a:r>
              <a:rPr lang="en-US" dirty="0" err="1" smtClean="0">
                <a:latin typeface="Georgia" panose="02040502050405020303" pitchFamily="18" charset="0"/>
              </a:rPr>
              <a:t>efferentia</a:t>
            </a:r>
            <a:r>
              <a:rPr lang="en-US" dirty="0" smtClean="0">
                <a:latin typeface="Georgia" panose="02040502050405020303" pitchFamily="18" charset="0"/>
              </a:rPr>
              <a:t>, </a:t>
            </a:r>
            <a:r>
              <a:rPr lang="en-US" dirty="0" err="1" smtClean="0">
                <a:latin typeface="Georgia" panose="02040502050405020303" pitchFamily="18" charset="0"/>
              </a:rPr>
              <a:t>epididymus</a:t>
            </a:r>
            <a:r>
              <a:rPr lang="en-US" dirty="0">
                <a:latin typeface="Georgia" panose="02040502050405020303" pitchFamily="18" charset="0"/>
              </a:rPr>
              <a:t> </a:t>
            </a:r>
            <a:r>
              <a:rPr lang="en-US" dirty="0" smtClean="0">
                <a:latin typeface="Georgia" panose="02040502050405020303" pitchFamily="18" charset="0"/>
              </a:rPr>
              <a:t>and vas deferens. </a:t>
            </a:r>
            <a:endParaRPr lang="en-US" dirty="0">
              <a:latin typeface="Georgia" panose="02040502050405020303" pitchFamily="18" charset="0"/>
            </a:endParaRPr>
          </a:p>
          <a:p>
            <a:pPr marL="285750" indent="-285750">
              <a:buFont typeface="Arial" panose="020B0604020202020204" pitchFamily="34" charset="0"/>
              <a:buChar char="•"/>
            </a:pPr>
            <a:r>
              <a:rPr lang="en-US" dirty="0" smtClean="0">
                <a:latin typeface="Georgia" panose="02040502050405020303" pitchFamily="18" charset="0"/>
              </a:rPr>
              <a:t>The seminiferous tubules of the testis open into the vasa </a:t>
            </a:r>
            <a:r>
              <a:rPr lang="en-US" dirty="0" err="1" smtClean="0">
                <a:latin typeface="Georgia" panose="02040502050405020303" pitchFamily="18" charset="0"/>
              </a:rPr>
              <a:t>efferentia</a:t>
            </a:r>
            <a:r>
              <a:rPr lang="en-US" dirty="0" smtClean="0">
                <a:latin typeface="Georgia" panose="02040502050405020303" pitchFamily="18" charset="0"/>
              </a:rPr>
              <a:t> through rete testis. The vasa </a:t>
            </a:r>
            <a:r>
              <a:rPr lang="en-US" dirty="0" err="1" smtClean="0">
                <a:latin typeface="Georgia" panose="02040502050405020303" pitchFamily="18" charset="0"/>
              </a:rPr>
              <a:t>efferetia</a:t>
            </a:r>
            <a:r>
              <a:rPr lang="en-US" dirty="0" smtClean="0">
                <a:latin typeface="Georgia" panose="02040502050405020303" pitchFamily="18" charset="0"/>
              </a:rPr>
              <a:t> leaves the testis and open into </a:t>
            </a:r>
            <a:r>
              <a:rPr lang="en-US" dirty="0" err="1" smtClean="0">
                <a:latin typeface="Georgia" panose="02040502050405020303" pitchFamily="18" charset="0"/>
              </a:rPr>
              <a:t>epididymus</a:t>
            </a:r>
            <a:r>
              <a:rPr lang="en-US" dirty="0" smtClean="0">
                <a:latin typeface="Georgia" panose="02040502050405020303" pitchFamily="18" charset="0"/>
              </a:rPr>
              <a:t>. </a:t>
            </a:r>
          </a:p>
          <a:p>
            <a:pPr marL="285750" indent="-285750">
              <a:buFont typeface="Arial" panose="020B0604020202020204" pitchFamily="34" charset="0"/>
              <a:buChar char="•"/>
            </a:pPr>
            <a:r>
              <a:rPr lang="en-US" dirty="0" smtClean="0">
                <a:latin typeface="Georgia" panose="02040502050405020303" pitchFamily="18" charset="0"/>
              </a:rPr>
              <a:t>This </a:t>
            </a:r>
            <a:r>
              <a:rPr lang="en-US" dirty="0" err="1" smtClean="0">
                <a:latin typeface="Georgia" panose="02040502050405020303" pitchFamily="18" charset="0"/>
              </a:rPr>
              <a:t>epididymus</a:t>
            </a:r>
            <a:r>
              <a:rPr lang="en-US" dirty="0" smtClean="0">
                <a:latin typeface="Georgia" panose="02040502050405020303" pitchFamily="18" charset="0"/>
              </a:rPr>
              <a:t> leads to vas deferens that ascends over urinary bladder, it receives a duct from seminal vesicle and opens into urethra as ejaculatory duct.</a:t>
            </a:r>
          </a:p>
          <a:p>
            <a:pPr marL="285750" indent="-285750">
              <a:buFont typeface="Arial" panose="020B0604020202020204" pitchFamily="34" charset="0"/>
              <a:buChar char="•"/>
            </a:pPr>
            <a:r>
              <a:rPr lang="en-US" dirty="0" smtClean="0">
                <a:latin typeface="Georgia" panose="02040502050405020303" pitchFamily="18" charset="0"/>
              </a:rPr>
              <a:t>These ducts store and transport the sperms from the testis to outside the urethra and extends to through the penis.</a:t>
            </a:r>
          </a:p>
          <a:p>
            <a:pPr marL="285750" indent="-285750">
              <a:buFont typeface="Arial" panose="020B0604020202020204" pitchFamily="34" charset="0"/>
              <a:buChar char="•"/>
            </a:pPr>
            <a:endParaRPr lang="en-US" dirty="0">
              <a:latin typeface="Georgia" panose="02040502050405020303" pitchFamily="18" charset="0"/>
            </a:endParaRPr>
          </a:p>
          <a:p>
            <a:pPr marL="285750" indent="-285750">
              <a:buFont typeface="Arial" panose="020B0604020202020204" pitchFamily="34" charset="0"/>
              <a:buChar char="•"/>
            </a:pPr>
            <a:r>
              <a:rPr lang="en-US" dirty="0" smtClean="0">
                <a:latin typeface="Georgia" panose="02040502050405020303" pitchFamily="18" charset="0"/>
              </a:rPr>
              <a:t>Penis is the male external </a:t>
            </a:r>
            <a:r>
              <a:rPr lang="en-US" dirty="0" err="1" smtClean="0">
                <a:latin typeface="Georgia" panose="02040502050405020303" pitchFamily="18" charset="0"/>
              </a:rPr>
              <a:t>genetalia</a:t>
            </a:r>
            <a:r>
              <a:rPr lang="en-US" dirty="0" smtClean="0">
                <a:latin typeface="Georgia" panose="02040502050405020303" pitchFamily="18" charset="0"/>
              </a:rPr>
              <a:t>. The enlarged end of penis is called the glans penis is covered by a loose fold of skin called foreskin. </a:t>
            </a:r>
          </a:p>
          <a:p>
            <a:pPr marL="285750" indent="-285750">
              <a:buFont typeface="Arial" panose="020B0604020202020204" pitchFamily="34" charset="0"/>
              <a:buChar char="•"/>
            </a:pPr>
            <a:r>
              <a:rPr lang="en-US" dirty="0" smtClean="0">
                <a:latin typeface="Georgia" panose="02040502050405020303" pitchFamily="18" charset="0"/>
              </a:rPr>
              <a:t>The male accessory glands includes paired seminal vesicle, a prostate and paired bulbourethral glands.  </a:t>
            </a:r>
            <a:endParaRPr lang="en-US" dirty="0">
              <a:latin typeface="Georgia" panose="02040502050405020303" pitchFamily="18" charset="0"/>
            </a:endParaRPr>
          </a:p>
        </p:txBody>
      </p:sp>
    </p:spTree>
    <p:extLst>
      <p:ext uri="{BB962C8B-B14F-4D97-AF65-F5344CB8AC3E}">
        <p14:creationId xmlns:p14="http://schemas.microsoft.com/office/powerpoint/2010/main" val="1070263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23812"/>
            <a:ext cx="7620000" cy="6810375"/>
          </a:xfrm>
          <a:prstGeom prst="rect">
            <a:avLst/>
          </a:prstGeom>
        </p:spPr>
      </p:pic>
    </p:spTree>
    <p:extLst>
      <p:ext uri="{BB962C8B-B14F-4D97-AF65-F5344CB8AC3E}">
        <p14:creationId xmlns:p14="http://schemas.microsoft.com/office/powerpoint/2010/main" val="3988646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9987" y="365332"/>
            <a:ext cx="9114996" cy="646331"/>
          </a:xfrm>
          <a:prstGeom prst="rect">
            <a:avLst/>
          </a:prstGeom>
        </p:spPr>
        <p:txBody>
          <a:bodyPr wrap="none">
            <a:spAutoFit/>
          </a:bodyPr>
          <a:lstStyle/>
          <a:p>
            <a:r>
              <a:rPr lang="en-US" sz="3600" b="1" dirty="0" smtClean="0">
                <a:latin typeface="Georgia" panose="02040502050405020303" pitchFamily="18" charset="0"/>
              </a:rPr>
              <a:t>FEMALE REPRODUCTIVE </a:t>
            </a:r>
            <a:r>
              <a:rPr lang="en-US" sz="3600" b="1" dirty="0">
                <a:latin typeface="Georgia" panose="02040502050405020303" pitchFamily="18" charset="0"/>
              </a:rPr>
              <a:t>SYSTEM –</a:t>
            </a:r>
          </a:p>
        </p:txBody>
      </p:sp>
      <p:sp>
        <p:nvSpPr>
          <p:cNvPr id="3" name="TextBox 2"/>
          <p:cNvSpPr txBox="1"/>
          <p:nvPr/>
        </p:nvSpPr>
        <p:spPr>
          <a:xfrm>
            <a:off x="506994" y="1520982"/>
            <a:ext cx="10683090" cy="4524315"/>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Georgia" panose="02040502050405020303" pitchFamily="18" charset="0"/>
              </a:rPr>
              <a:t>The female reproductive system is consist of a pair of ovaries </a:t>
            </a:r>
            <a:r>
              <a:rPr lang="en-US" dirty="0" err="1" smtClean="0">
                <a:latin typeface="Georgia" panose="02040502050405020303" pitchFamily="18" charset="0"/>
              </a:rPr>
              <a:t>alongwith</a:t>
            </a:r>
            <a:r>
              <a:rPr lang="en-US" dirty="0" smtClean="0">
                <a:latin typeface="Georgia" panose="02040502050405020303" pitchFamily="18" charset="0"/>
              </a:rPr>
              <a:t> pair of oviducts, uterus, cervix, vagina and external genitalia located in pelvic region. </a:t>
            </a:r>
          </a:p>
          <a:p>
            <a:pPr marL="285750" indent="-285750">
              <a:buFont typeface="Arial" panose="020B0604020202020204" pitchFamily="34" charset="0"/>
              <a:buChar char="•"/>
            </a:pPr>
            <a:r>
              <a:rPr lang="en-US" dirty="0" smtClean="0">
                <a:latin typeface="Georgia" panose="02040502050405020303" pitchFamily="18" charset="0"/>
              </a:rPr>
              <a:t>These parts involve with mammary glands structurally and functionally support the processes of ovulation, fertilization, pregnancy, birth and child care. </a:t>
            </a:r>
          </a:p>
          <a:p>
            <a:pPr marL="285750" indent="-285750">
              <a:buFont typeface="Arial" panose="020B0604020202020204" pitchFamily="34" charset="0"/>
              <a:buChar char="•"/>
            </a:pPr>
            <a:r>
              <a:rPr lang="en-US" dirty="0" smtClean="0">
                <a:latin typeface="Georgia" panose="02040502050405020303" pitchFamily="18" charset="0"/>
              </a:rPr>
              <a:t>Ovaries are primary organs that </a:t>
            </a:r>
            <a:r>
              <a:rPr lang="en-US" dirty="0" err="1" smtClean="0">
                <a:latin typeface="Georgia" panose="02040502050405020303" pitchFamily="18" charset="0"/>
              </a:rPr>
              <a:t>prodice</a:t>
            </a:r>
            <a:r>
              <a:rPr lang="en-US" dirty="0" smtClean="0">
                <a:latin typeface="Georgia" panose="02040502050405020303" pitchFamily="18" charset="0"/>
              </a:rPr>
              <a:t> the female gamete (ovum) and several hormones. </a:t>
            </a:r>
          </a:p>
          <a:p>
            <a:pPr marL="285750" indent="-285750">
              <a:buFont typeface="Arial" panose="020B0604020202020204" pitchFamily="34" charset="0"/>
              <a:buChar char="•"/>
            </a:pPr>
            <a:r>
              <a:rPr lang="en-US" dirty="0" smtClean="0">
                <a:latin typeface="Georgia" panose="02040502050405020303" pitchFamily="18" charset="0"/>
              </a:rPr>
              <a:t>They are located on each side of lower abdomen.</a:t>
            </a:r>
          </a:p>
          <a:p>
            <a:pPr marL="285750" indent="-285750">
              <a:buFont typeface="Arial" panose="020B0604020202020204" pitchFamily="34" charset="0"/>
              <a:buChar char="•"/>
            </a:pPr>
            <a:r>
              <a:rPr lang="en-US" dirty="0" smtClean="0">
                <a:latin typeface="Georgia" panose="02040502050405020303" pitchFamily="18" charset="0"/>
              </a:rPr>
              <a:t>Each ovary is about 2-4 cm in length.</a:t>
            </a:r>
          </a:p>
          <a:p>
            <a:pPr marL="285750" indent="-285750">
              <a:buFont typeface="Arial" panose="020B0604020202020204" pitchFamily="34" charset="0"/>
              <a:buChar char="•"/>
            </a:pPr>
            <a:r>
              <a:rPr lang="en-US" dirty="0" smtClean="0">
                <a:latin typeface="Georgia" panose="02040502050405020303" pitchFamily="18" charset="0"/>
              </a:rPr>
              <a:t>It is covered by a thin epithelium which encloses the ovarian </a:t>
            </a:r>
            <a:r>
              <a:rPr lang="en-US" dirty="0" err="1" smtClean="0">
                <a:latin typeface="Georgia" panose="02040502050405020303" pitchFamily="18" charset="0"/>
              </a:rPr>
              <a:t>stroma</a:t>
            </a:r>
            <a:r>
              <a:rPr lang="en-US" dirty="0" smtClean="0">
                <a:latin typeface="Georgia" panose="02040502050405020303" pitchFamily="18" charset="0"/>
              </a:rPr>
              <a:t>. The </a:t>
            </a:r>
            <a:r>
              <a:rPr lang="en-US" dirty="0" err="1" smtClean="0">
                <a:latin typeface="Georgia" panose="02040502050405020303" pitchFamily="18" charset="0"/>
              </a:rPr>
              <a:t>stroma</a:t>
            </a:r>
            <a:r>
              <a:rPr lang="en-US" dirty="0" smtClean="0">
                <a:latin typeface="Georgia" panose="02040502050405020303" pitchFamily="18" charset="0"/>
              </a:rPr>
              <a:t> is divided into two zones – a peripheral cortex and an inner medulla. </a:t>
            </a:r>
          </a:p>
          <a:p>
            <a:pPr marL="285750" indent="-285750">
              <a:buFont typeface="Arial" panose="020B0604020202020204" pitchFamily="34" charset="0"/>
              <a:buChar char="•"/>
            </a:pPr>
            <a:endParaRPr lang="en-US" dirty="0">
              <a:latin typeface="Georgia" panose="02040502050405020303" pitchFamily="18" charset="0"/>
            </a:endParaRPr>
          </a:p>
          <a:p>
            <a:pPr marL="285750" indent="-285750">
              <a:buFont typeface="Arial" panose="020B0604020202020204" pitchFamily="34" charset="0"/>
              <a:buChar char="•"/>
            </a:pPr>
            <a:r>
              <a:rPr lang="en-US" dirty="0" smtClean="0">
                <a:latin typeface="Georgia" panose="02040502050405020303" pitchFamily="18" charset="0"/>
              </a:rPr>
              <a:t>The oviducts (fallopian tube), uterus and vagina constitute the female accessory ducts. </a:t>
            </a:r>
          </a:p>
          <a:p>
            <a:pPr marL="285750" indent="-285750">
              <a:buFont typeface="Arial" panose="020B0604020202020204" pitchFamily="34" charset="0"/>
              <a:buChar char="•"/>
            </a:pPr>
            <a:r>
              <a:rPr lang="en-US" dirty="0" smtClean="0">
                <a:latin typeface="Georgia" panose="02040502050405020303" pitchFamily="18" charset="0"/>
              </a:rPr>
              <a:t>Each fallopian tube is about 10-12cm long and extends towards uterus. </a:t>
            </a:r>
          </a:p>
          <a:p>
            <a:pPr marL="285750" indent="-285750">
              <a:buFont typeface="Arial" panose="020B0604020202020204" pitchFamily="34" charset="0"/>
              <a:buChar char="•"/>
            </a:pPr>
            <a:r>
              <a:rPr lang="en-US" dirty="0" smtClean="0">
                <a:latin typeface="Georgia" panose="02040502050405020303" pitchFamily="18" charset="0"/>
              </a:rPr>
              <a:t>The part closer to the ovary is the funnel shaped infundibulum. The edges of infundibulum posses finger like projections called </a:t>
            </a:r>
            <a:r>
              <a:rPr lang="en-US" dirty="0" err="1" smtClean="0">
                <a:latin typeface="Georgia" panose="02040502050405020303" pitchFamily="18" charset="0"/>
              </a:rPr>
              <a:t>fimbrae</a:t>
            </a:r>
            <a:r>
              <a:rPr lang="en-US" dirty="0" smtClean="0">
                <a:latin typeface="Georgia" panose="02040502050405020303" pitchFamily="18" charset="0"/>
              </a:rPr>
              <a:t>, which help in collection of the ovum after ovulation. </a:t>
            </a:r>
          </a:p>
          <a:p>
            <a:pPr marL="285750" indent="-285750">
              <a:buFont typeface="Arial" panose="020B0604020202020204" pitchFamily="34" charset="0"/>
              <a:buChar char="•"/>
            </a:pPr>
            <a:r>
              <a:rPr lang="en-US" dirty="0" smtClean="0">
                <a:latin typeface="Georgia" panose="02040502050405020303" pitchFamily="18" charset="0"/>
              </a:rPr>
              <a:t>The infundibulum leads to a wider part of oviduct called ampulla. The last part of oviduct called isthmus has a narrow lumen and it joins the uterus. </a:t>
            </a:r>
            <a:endParaRPr lang="en-US" dirty="0">
              <a:latin typeface="Georgia" panose="02040502050405020303" pitchFamily="18" charset="0"/>
            </a:endParaRPr>
          </a:p>
        </p:txBody>
      </p:sp>
    </p:spTree>
    <p:extLst>
      <p:ext uri="{BB962C8B-B14F-4D97-AF65-F5344CB8AC3E}">
        <p14:creationId xmlns:p14="http://schemas.microsoft.com/office/powerpoint/2010/main" val="3957097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4934" y="588475"/>
            <a:ext cx="10483913" cy="4524315"/>
          </a:xfrm>
          <a:prstGeom prst="rect">
            <a:avLst/>
          </a:prstGeom>
          <a:noFill/>
        </p:spPr>
        <p:txBody>
          <a:bodyPr wrap="square" rtlCol="0">
            <a:spAutoFit/>
          </a:bodyPr>
          <a:lstStyle/>
          <a:p>
            <a:pPr marL="285750" indent="-285750">
              <a:buFont typeface="Arial" panose="020B0604020202020204" pitchFamily="34" charset="0"/>
              <a:buChar char="•"/>
            </a:pPr>
            <a:r>
              <a:rPr lang="en-US" dirty="0" err="1" smtClean="0">
                <a:latin typeface="Georgia" panose="02040502050405020303" pitchFamily="18" charset="0"/>
              </a:rPr>
              <a:t>Ut</a:t>
            </a:r>
            <a:r>
              <a:rPr lang="en-US" dirty="0" err="1">
                <a:latin typeface="Georgia" panose="02040502050405020303" pitchFamily="18" charset="0"/>
              </a:rPr>
              <a:t>rus</a:t>
            </a:r>
            <a:r>
              <a:rPr lang="en-US" dirty="0">
                <a:latin typeface="Georgia" panose="02040502050405020303" pitchFamily="18" charset="0"/>
              </a:rPr>
              <a:t> is also called womb. The uterus opens into vagina through a narrow cervix. </a:t>
            </a:r>
          </a:p>
          <a:p>
            <a:pPr marL="285750" indent="-285750">
              <a:buFont typeface="Arial" panose="020B0604020202020204" pitchFamily="34" charset="0"/>
              <a:buChar char="•"/>
            </a:pPr>
            <a:r>
              <a:rPr lang="en-US" dirty="0">
                <a:latin typeface="Georgia" panose="02040502050405020303" pitchFamily="18" charset="0"/>
              </a:rPr>
              <a:t>The cavity of cervix is called cervical canal which </a:t>
            </a:r>
            <a:r>
              <a:rPr lang="en-US" dirty="0" err="1">
                <a:latin typeface="Georgia" panose="02040502050405020303" pitchFamily="18" charset="0"/>
              </a:rPr>
              <a:t>alongwith</a:t>
            </a:r>
            <a:r>
              <a:rPr lang="en-US" dirty="0">
                <a:latin typeface="Georgia" panose="02040502050405020303" pitchFamily="18" charset="0"/>
              </a:rPr>
              <a:t> vagina forms birth canal. </a:t>
            </a:r>
          </a:p>
          <a:p>
            <a:pPr marL="285750" indent="-285750">
              <a:buFont typeface="Arial" panose="020B0604020202020204" pitchFamily="34" charset="0"/>
              <a:buChar char="•"/>
            </a:pPr>
            <a:r>
              <a:rPr lang="en-US" dirty="0">
                <a:latin typeface="Georgia" panose="02040502050405020303" pitchFamily="18" charset="0"/>
              </a:rPr>
              <a:t>The wall of uterus is made up of three layers – </a:t>
            </a:r>
          </a:p>
          <a:p>
            <a:r>
              <a:rPr lang="en-US" dirty="0">
                <a:latin typeface="Georgia" panose="02040502050405020303" pitchFamily="18" charset="0"/>
              </a:rPr>
              <a:t>	external thin membrane – </a:t>
            </a:r>
            <a:r>
              <a:rPr lang="en-US" dirty="0" err="1">
                <a:latin typeface="Georgia" panose="02040502050405020303" pitchFamily="18" charset="0"/>
              </a:rPr>
              <a:t>Perimetrium</a:t>
            </a:r>
            <a:r>
              <a:rPr lang="en-US" dirty="0">
                <a:latin typeface="Georgia" panose="02040502050405020303" pitchFamily="18" charset="0"/>
              </a:rPr>
              <a:t> </a:t>
            </a:r>
            <a:endParaRPr lang="en-US" dirty="0" smtClean="0">
              <a:latin typeface="Georgia" panose="02040502050405020303" pitchFamily="18" charset="0"/>
            </a:endParaRPr>
          </a:p>
          <a:p>
            <a:r>
              <a:rPr lang="en-US" dirty="0" smtClean="0">
                <a:latin typeface="Georgia" panose="02040502050405020303" pitchFamily="18" charset="0"/>
              </a:rPr>
              <a:t>	middle thick layer of smooth muscle – Myometrium (strong contraction during delivery. </a:t>
            </a:r>
          </a:p>
          <a:p>
            <a:r>
              <a:rPr lang="en-US" dirty="0">
                <a:latin typeface="Georgia" panose="02040502050405020303" pitchFamily="18" charset="0"/>
              </a:rPr>
              <a:t>	inner glandular layer – Endometrium (cyclic changes during menstrual cycle) </a:t>
            </a:r>
          </a:p>
          <a:p>
            <a:pPr marL="285750" indent="-285750">
              <a:buFont typeface="Arial" panose="020B0604020202020204" pitchFamily="34" charset="0"/>
              <a:buChar char="•"/>
            </a:pPr>
            <a:endParaRPr lang="en-US" dirty="0">
              <a:latin typeface="Georgia" panose="02040502050405020303" pitchFamily="18" charset="0"/>
            </a:endParaRPr>
          </a:p>
          <a:p>
            <a:pPr marL="285750" indent="-285750">
              <a:buFont typeface="Arial" panose="020B0604020202020204" pitchFamily="34" charset="0"/>
              <a:buChar char="•"/>
            </a:pPr>
            <a:endParaRPr lang="en-US" dirty="0">
              <a:latin typeface="Georgia" panose="02040502050405020303" pitchFamily="18" charset="0"/>
            </a:endParaRPr>
          </a:p>
          <a:p>
            <a:pPr marL="285750" indent="-285750">
              <a:buFont typeface="Arial" panose="020B0604020202020204" pitchFamily="34" charset="0"/>
              <a:buChar char="•"/>
            </a:pPr>
            <a:r>
              <a:rPr lang="en-US" dirty="0">
                <a:latin typeface="Georgia" panose="02040502050405020303" pitchFamily="18" charset="0"/>
              </a:rPr>
              <a:t>A functional mammary gland is characteristic of female mammals. </a:t>
            </a:r>
          </a:p>
          <a:p>
            <a:pPr marL="285750" indent="-285750">
              <a:buFont typeface="Arial" panose="020B0604020202020204" pitchFamily="34" charset="0"/>
              <a:buChar char="•"/>
            </a:pPr>
            <a:r>
              <a:rPr lang="en-US" dirty="0">
                <a:latin typeface="Georgia" panose="02040502050405020303" pitchFamily="18" charset="0"/>
              </a:rPr>
              <a:t>The mammary glands are paired structure that contain glandular tissues and variable amount of fat. </a:t>
            </a:r>
          </a:p>
          <a:p>
            <a:pPr marL="285750" indent="-285750">
              <a:buFont typeface="Arial" panose="020B0604020202020204" pitchFamily="34" charset="0"/>
              <a:buChar char="•"/>
            </a:pPr>
            <a:r>
              <a:rPr lang="en-US" dirty="0">
                <a:latin typeface="Georgia" panose="02040502050405020303" pitchFamily="18" charset="0"/>
              </a:rPr>
              <a:t>They contain 15-20 mammary lobes containing clusters of cells called alveoli. The cells of alveoli secretes milk, which is stored in the cavity of alveoli</a:t>
            </a:r>
            <a:r>
              <a:rPr lang="en-US" dirty="0" smtClean="0">
                <a:latin typeface="Georgia" panose="02040502050405020303" pitchFamily="18" charset="0"/>
              </a:rPr>
              <a:t>.</a:t>
            </a:r>
          </a:p>
          <a:p>
            <a:pPr marL="285750" indent="-285750">
              <a:buFont typeface="Arial" panose="020B0604020202020204" pitchFamily="34" charset="0"/>
              <a:buChar char="•"/>
            </a:pPr>
            <a:r>
              <a:rPr lang="en-US" dirty="0" smtClean="0">
                <a:latin typeface="Georgia" panose="02040502050405020303" pitchFamily="18" charset="0"/>
              </a:rPr>
              <a:t>Alveoli opens into mammary tubules which joins to form mammary duct. </a:t>
            </a:r>
          </a:p>
          <a:p>
            <a:pPr marL="285750" indent="-285750">
              <a:buFont typeface="Arial" panose="020B0604020202020204" pitchFamily="34" charset="0"/>
              <a:buChar char="•"/>
            </a:pPr>
            <a:r>
              <a:rPr lang="en-US" dirty="0" smtClean="0">
                <a:latin typeface="Georgia" panose="02040502050405020303" pitchFamily="18" charset="0"/>
              </a:rPr>
              <a:t>Several mammary ducts join to form mammary ampulla which is connected to lactiferous duct through which milk is sucked out. </a:t>
            </a:r>
            <a:endParaRPr lang="en-US" dirty="0">
              <a:latin typeface="Georgia" panose="02040502050405020303" pitchFamily="18" charset="0"/>
            </a:endParaRPr>
          </a:p>
        </p:txBody>
      </p:sp>
    </p:spTree>
    <p:extLst>
      <p:ext uri="{BB962C8B-B14F-4D97-AF65-F5344CB8AC3E}">
        <p14:creationId xmlns:p14="http://schemas.microsoft.com/office/powerpoint/2010/main" val="4046701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881" y="602091"/>
            <a:ext cx="10058400" cy="5441186"/>
          </a:xfrm>
          <a:prstGeom prst="rect">
            <a:avLst/>
          </a:prstGeom>
        </p:spPr>
      </p:pic>
    </p:spTree>
    <p:extLst>
      <p:ext uri="{BB962C8B-B14F-4D97-AF65-F5344CB8AC3E}">
        <p14:creationId xmlns:p14="http://schemas.microsoft.com/office/powerpoint/2010/main" val="3520669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3576" y="832919"/>
            <a:ext cx="10058400" cy="5657850"/>
          </a:xfrm>
          <a:prstGeom prst="rect">
            <a:avLst/>
          </a:prstGeom>
        </p:spPr>
      </p:pic>
    </p:spTree>
    <p:extLst>
      <p:ext uri="{BB962C8B-B14F-4D97-AF65-F5344CB8AC3E}">
        <p14:creationId xmlns:p14="http://schemas.microsoft.com/office/powerpoint/2010/main" val="21976525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0368" y="1502875"/>
            <a:ext cx="7994210" cy="1754326"/>
          </a:xfrm>
          <a:prstGeom prst="rect">
            <a:avLst/>
          </a:prstGeom>
          <a:noFill/>
        </p:spPr>
        <p:txBody>
          <a:bodyPr wrap="square" rtlCol="0">
            <a:spAutoFit/>
          </a:bodyPr>
          <a:lstStyle/>
          <a:p>
            <a:r>
              <a:rPr lang="en-US" sz="3600" b="1" dirty="0" smtClean="0">
                <a:latin typeface="Georgia" panose="02040502050405020303" pitchFamily="18" charset="0"/>
              </a:rPr>
              <a:t>GAMETOGENESIS – </a:t>
            </a:r>
          </a:p>
          <a:p>
            <a:endParaRPr lang="en-US" sz="3600" b="1" dirty="0">
              <a:latin typeface="Georgia" panose="02040502050405020303" pitchFamily="18" charset="0"/>
            </a:endParaRPr>
          </a:p>
          <a:p>
            <a:endParaRPr lang="en-US" sz="3600" b="1" dirty="0">
              <a:latin typeface="Georgia" panose="02040502050405020303" pitchFamily="18" charset="0"/>
            </a:endParaRPr>
          </a:p>
        </p:txBody>
      </p:sp>
      <p:sp>
        <p:nvSpPr>
          <p:cNvPr id="3" name="TextBox 2"/>
          <p:cNvSpPr txBox="1"/>
          <p:nvPr/>
        </p:nvSpPr>
        <p:spPr>
          <a:xfrm>
            <a:off x="570368" y="2380038"/>
            <a:ext cx="7722606" cy="2862322"/>
          </a:xfrm>
          <a:prstGeom prst="rect">
            <a:avLst/>
          </a:prstGeom>
          <a:noFill/>
        </p:spPr>
        <p:txBody>
          <a:bodyPr wrap="square" rtlCol="0">
            <a:spAutoFit/>
          </a:bodyPr>
          <a:lstStyle/>
          <a:p>
            <a:r>
              <a:rPr lang="en-US" dirty="0" smtClean="0">
                <a:latin typeface="Georgia" panose="02040502050405020303" pitchFamily="18" charset="0"/>
              </a:rPr>
              <a:t>Gametogenesis is the process of formation of gametes </a:t>
            </a:r>
            <a:r>
              <a:rPr lang="en-US" dirty="0" err="1" smtClean="0">
                <a:latin typeface="Georgia" panose="02040502050405020303" pitchFamily="18" charset="0"/>
              </a:rPr>
              <a:t>i.e</a:t>
            </a:r>
            <a:r>
              <a:rPr lang="en-US" dirty="0" smtClean="0">
                <a:latin typeface="Georgia" panose="02040502050405020303" pitchFamily="18" charset="0"/>
              </a:rPr>
              <a:t>; sperms in males from testis and ovum in female from ovary. </a:t>
            </a:r>
          </a:p>
          <a:p>
            <a:r>
              <a:rPr lang="en-US" dirty="0" smtClean="0">
                <a:latin typeface="Georgia" panose="02040502050405020303" pitchFamily="18" charset="0"/>
              </a:rPr>
              <a:t>It includes two types of formation – </a:t>
            </a:r>
          </a:p>
          <a:p>
            <a:pPr marL="342900" indent="-342900">
              <a:buAutoNum type="arabicPeriod"/>
            </a:pPr>
            <a:r>
              <a:rPr lang="en-US" dirty="0" smtClean="0">
                <a:latin typeface="Georgia" panose="02040502050405020303" pitchFamily="18" charset="0"/>
              </a:rPr>
              <a:t>Spermatogenesis </a:t>
            </a:r>
          </a:p>
          <a:p>
            <a:pPr marL="342900" indent="-342900">
              <a:buAutoNum type="arabicPeriod"/>
            </a:pPr>
            <a:r>
              <a:rPr lang="en-US" dirty="0" smtClean="0">
                <a:latin typeface="Georgia" panose="02040502050405020303" pitchFamily="18" charset="0"/>
              </a:rPr>
              <a:t>Oogenesis </a:t>
            </a:r>
          </a:p>
          <a:p>
            <a:endParaRPr lang="en-US" dirty="0">
              <a:latin typeface="Georgia" panose="02040502050405020303" pitchFamily="18" charset="0"/>
            </a:endParaRPr>
          </a:p>
          <a:p>
            <a:r>
              <a:rPr lang="en-US" dirty="0" smtClean="0">
                <a:latin typeface="Georgia" panose="02040502050405020303" pitchFamily="18" charset="0"/>
              </a:rPr>
              <a:t>Both processes contain three phases –</a:t>
            </a:r>
          </a:p>
          <a:p>
            <a:pPr marL="342900" indent="-342900">
              <a:buAutoNum type="arabicPeriod"/>
            </a:pPr>
            <a:r>
              <a:rPr lang="en-US" dirty="0" smtClean="0">
                <a:latin typeface="Georgia" panose="02040502050405020303" pitchFamily="18" charset="0"/>
              </a:rPr>
              <a:t>Proliferative phase/ Multiplication phase</a:t>
            </a:r>
          </a:p>
          <a:p>
            <a:pPr marL="342900" indent="-342900">
              <a:buAutoNum type="arabicPeriod"/>
            </a:pPr>
            <a:r>
              <a:rPr lang="en-US" dirty="0" smtClean="0">
                <a:latin typeface="Georgia" panose="02040502050405020303" pitchFamily="18" charset="0"/>
              </a:rPr>
              <a:t>Growth phase</a:t>
            </a:r>
          </a:p>
          <a:p>
            <a:pPr marL="342900" indent="-342900">
              <a:buAutoNum type="arabicPeriod"/>
            </a:pPr>
            <a:r>
              <a:rPr lang="en-US" dirty="0" smtClean="0">
                <a:latin typeface="Georgia" panose="02040502050405020303" pitchFamily="18" charset="0"/>
              </a:rPr>
              <a:t>Maturation phase </a:t>
            </a:r>
            <a:endParaRPr lang="en-US" dirty="0">
              <a:latin typeface="Georgia" panose="02040502050405020303" pitchFamily="18" charset="0"/>
            </a:endParaRPr>
          </a:p>
        </p:txBody>
      </p:sp>
    </p:spTree>
    <p:extLst>
      <p:ext uri="{BB962C8B-B14F-4D97-AF65-F5344CB8AC3E}">
        <p14:creationId xmlns:p14="http://schemas.microsoft.com/office/powerpoint/2010/main" val="442663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2494" y="697984"/>
            <a:ext cx="10595573" cy="5355312"/>
          </a:xfrm>
          <a:prstGeom prst="rect">
            <a:avLst/>
          </a:prstGeom>
        </p:spPr>
        <p:txBody>
          <a:bodyPr wrap="square">
            <a:spAutoFit/>
          </a:bodyPr>
          <a:lstStyle/>
          <a:p>
            <a:r>
              <a:rPr lang="en-US" b="1" dirty="0" smtClean="0">
                <a:latin typeface="Georgia" panose="02040502050405020303" pitchFamily="18" charset="0"/>
              </a:rPr>
              <a:t>SPERMATOGENESIS - </a:t>
            </a:r>
            <a:endParaRPr lang="en-US" b="1" dirty="0">
              <a:latin typeface="Georgia" panose="02040502050405020303" pitchFamily="18" charset="0"/>
            </a:endParaRPr>
          </a:p>
          <a:p>
            <a:pPr marL="285750" indent="-285750">
              <a:buFont typeface="Arial" panose="020B0604020202020204" pitchFamily="34" charset="0"/>
              <a:buChar char="•"/>
            </a:pPr>
            <a:endParaRPr lang="en-US" dirty="0">
              <a:latin typeface="Georgia" panose="02040502050405020303" pitchFamily="18" charset="0"/>
            </a:endParaRPr>
          </a:p>
          <a:p>
            <a:pPr marL="285750" indent="-285750">
              <a:buFont typeface="Arial" panose="020B0604020202020204" pitchFamily="34" charset="0"/>
              <a:buChar char="•"/>
            </a:pPr>
            <a:r>
              <a:rPr lang="en-US" dirty="0">
                <a:latin typeface="Georgia" panose="02040502050405020303" pitchFamily="18" charset="0"/>
              </a:rPr>
              <a:t>The process of formation of spermatids is known as spermatogenesis. </a:t>
            </a:r>
          </a:p>
          <a:p>
            <a:pPr marL="285750" indent="-285750">
              <a:buFont typeface="Arial" panose="020B0604020202020204" pitchFamily="34" charset="0"/>
              <a:buChar char="•"/>
            </a:pPr>
            <a:r>
              <a:rPr lang="en-US" dirty="0">
                <a:latin typeface="Georgia" panose="02040502050405020303" pitchFamily="18" charset="0"/>
              </a:rPr>
              <a:t>It take place in testis of male.</a:t>
            </a:r>
          </a:p>
          <a:p>
            <a:pPr marL="285750" indent="-285750">
              <a:buFont typeface="Arial" panose="020B0604020202020204" pitchFamily="34" charset="0"/>
              <a:buChar char="•"/>
            </a:pPr>
            <a:r>
              <a:rPr lang="en-US" dirty="0">
                <a:latin typeface="Georgia" panose="02040502050405020303" pitchFamily="18" charset="0"/>
              </a:rPr>
              <a:t>It complete in two phases or process – </a:t>
            </a:r>
          </a:p>
          <a:p>
            <a:r>
              <a:rPr lang="en-US" dirty="0">
                <a:latin typeface="Georgia" panose="02040502050405020303" pitchFamily="18" charset="0"/>
              </a:rPr>
              <a:t>	1. </a:t>
            </a:r>
            <a:r>
              <a:rPr lang="en-US" dirty="0" err="1">
                <a:latin typeface="Georgia" panose="02040502050405020303" pitchFamily="18" charset="0"/>
              </a:rPr>
              <a:t>Spematogenesis</a:t>
            </a:r>
            <a:r>
              <a:rPr lang="en-US" dirty="0">
                <a:latin typeface="Georgia" panose="02040502050405020303" pitchFamily="18" charset="0"/>
              </a:rPr>
              <a:t> </a:t>
            </a:r>
          </a:p>
          <a:p>
            <a:r>
              <a:rPr lang="en-US" dirty="0">
                <a:latin typeface="Georgia" panose="02040502050405020303" pitchFamily="18" charset="0"/>
              </a:rPr>
              <a:t>	2. </a:t>
            </a:r>
            <a:r>
              <a:rPr lang="en-US" dirty="0" err="1">
                <a:latin typeface="Georgia" panose="02040502050405020303" pitchFamily="18" charset="0"/>
              </a:rPr>
              <a:t>Spermiogenesis</a:t>
            </a:r>
            <a:r>
              <a:rPr lang="en-US" dirty="0">
                <a:latin typeface="Georgia" panose="02040502050405020303" pitchFamily="18" charset="0"/>
              </a:rPr>
              <a:t> </a:t>
            </a:r>
          </a:p>
          <a:p>
            <a:pPr marL="285750" indent="-285750">
              <a:buFont typeface="Arial" panose="020B0604020202020204" pitchFamily="34" charset="0"/>
              <a:buChar char="•"/>
            </a:pPr>
            <a:r>
              <a:rPr lang="en-US" dirty="0" smtClean="0">
                <a:latin typeface="Georgia" panose="02040502050405020303" pitchFamily="18" charset="0"/>
              </a:rPr>
              <a:t>(Proliferative phase) The </a:t>
            </a:r>
            <a:r>
              <a:rPr lang="en-US" dirty="0" err="1">
                <a:latin typeface="Georgia" panose="02040502050405020303" pitchFamily="18" charset="0"/>
              </a:rPr>
              <a:t>spermatogonia</a:t>
            </a:r>
            <a:r>
              <a:rPr lang="en-US" dirty="0">
                <a:latin typeface="Georgia" panose="02040502050405020303" pitchFamily="18" charset="0"/>
              </a:rPr>
              <a:t> (sing. </a:t>
            </a:r>
            <a:r>
              <a:rPr lang="en-US" dirty="0" err="1">
                <a:latin typeface="Georgia" panose="02040502050405020303" pitchFamily="18" charset="0"/>
              </a:rPr>
              <a:t>Spermatogonium</a:t>
            </a:r>
            <a:r>
              <a:rPr lang="en-US" dirty="0">
                <a:latin typeface="Georgia" panose="02040502050405020303" pitchFamily="18" charset="0"/>
              </a:rPr>
              <a:t>) S.M.C. present inside the walls of seminiferous tubules divides mitotically and increase in number. </a:t>
            </a:r>
          </a:p>
          <a:p>
            <a:pPr marL="285750" indent="-285750">
              <a:buFont typeface="Arial" panose="020B0604020202020204" pitchFamily="34" charset="0"/>
              <a:buChar char="•"/>
            </a:pPr>
            <a:r>
              <a:rPr lang="en-US" dirty="0">
                <a:latin typeface="Georgia" panose="02040502050405020303" pitchFamily="18" charset="0"/>
              </a:rPr>
              <a:t>Each </a:t>
            </a:r>
            <a:r>
              <a:rPr lang="en-US" dirty="0" err="1">
                <a:latin typeface="Georgia" panose="02040502050405020303" pitchFamily="18" charset="0"/>
              </a:rPr>
              <a:t>spermatogonium</a:t>
            </a:r>
            <a:r>
              <a:rPr lang="en-US" dirty="0">
                <a:latin typeface="Georgia" panose="02040502050405020303" pitchFamily="18" charset="0"/>
              </a:rPr>
              <a:t> are diploid in nature (46 chromosomes) . </a:t>
            </a:r>
          </a:p>
          <a:p>
            <a:pPr marL="285750" indent="-285750">
              <a:buFont typeface="Arial" panose="020B0604020202020204" pitchFamily="34" charset="0"/>
              <a:buChar char="•"/>
            </a:pPr>
            <a:r>
              <a:rPr lang="en-US" dirty="0" smtClean="0">
                <a:latin typeface="Georgia" panose="02040502050405020303" pitchFamily="18" charset="0"/>
              </a:rPr>
              <a:t>(Growth phase) The </a:t>
            </a:r>
            <a:r>
              <a:rPr lang="en-US" dirty="0">
                <a:latin typeface="Georgia" panose="02040502050405020303" pitchFamily="18" charset="0"/>
              </a:rPr>
              <a:t>S.M.C. are called primary spermatocytes (</a:t>
            </a:r>
            <a:r>
              <a:rPr lang="en-US" dirty="0" err="1">
                <a:latin typeface="Georgia" panose="02040502050405020303" pitchFamily="18" charset="0"/>
              </a:rPr>
              <a:t>spermatocytogenesis</a:t>
            </a:r>
            <a:r>
              <a:rPr lang="en-US" dirty="0">
                <a:latin typeface="Georgia" panose="02040502050405020303" pitchFamily="18" charset="0"/>
              </a:rPr>
              <a:t>) </a:t>
            </a:r>
          </a:p>
          <a:p>
            <a:pPr marL="285750" indent="-285750">
              <a:buFont typeface="Arial" panose="020B0604020202020204" pitchFamily="34" charset="0"/>
              <a:buChar char="•"/>
            </a:pPr>
            <a:r>
              <a:rPr lang="en-US" dirty="0" smtClean="0">
                <a:latin typeface="Georgia" panose="02040502050405020303" pitchFamily="18" charset="0"/>
              </a:rPr>
              <a:t>(Maturation phase) This </a:t>
            </a:r>
            <a:r>
              <a:rPr lang="en-US" dirty="0">
                <a:latin typeface="Georgia" panose="02040502050405020303" pitchFamily="18" charset="0"/>
              </a:rPr>
              <a:t>primary spermatocytes undergoes first meiotic division (</a:t>
            </a:r>
            <a:r>
              <a:rPr lang="en-US" dirty="0" err="1">
                <a:latin typeface="Georgia" panose="02040502050405020303" pitchFamily="18" charset="0"/>
              </a:rPr>
              <a:t>reductional</a:t>
            </a:r>
            <a:r>
              <a:rPr lang="en-US" dirty="0">
                <a:latin typeface="Georgia" panose="02040502050405020303" pitchFamily="18" charset="0"/>
              </a:rPr>
              <a:t> div.) and give rise to the formation of two equal daughter cells called as secondary spermatocytes which is haploid in nature. </a:t>
            </a:r>
          </a:p>
          <a:p>
            <a:pPr marL="285750" indent="-285750">
              <a:buFont typeface="Arial" panose="020B0604020202020204" pitchFamily="34" charset="0"/>
              <a:buChar char="•"/>
            </a:pPr>
            <a:r>
              <a:rPr lang="en-US" dirty="0">
                <a:latin typeface="Georgia" panose="02040502050405020303" pitchFamily="18" charset="0"/>
              </a:rPr>
              <a:t>The secondary spermatocytes undergoes second meiotic division and produce four equal haploid spermatids. </a:t>
            </a:r>
            <a:endParaRPr lang="en-US" dirty="0" smtClean="0">
              <a:latin typeface="Georgia" panose="02040502050405020303" pitchFamily="18" charset="0"/>
            </a:endParaRPr>
          </a:p>
          <a:p>
            <a:pPr marL="285750" indent="-285750">
              <a:buFont typeface="Arial" panose="020B0604020202020204" pitchFamily="34" charset="0"/>
              <a:buChar char="•"/>
            </a:pPr>
            <a:r>
              <a:rPr lang="en-US" dirty="0" smtClean="0">
                <a:latin typeface="Georgia" panose="02040502050405020303" pitchFamily="18" charset="0"/>
              </a:rPr>
              <a:t>The spermatids are transformed into spermatozoa (sperm) by the process of </a:t>
            </a:r>
            <a:r>
              <a:rPr lang="en-US" dirty="0" err="1" smtClean="0">
                <a:latin typeface="Georgia" panose="02040502050405020303" pitchFamily="18" charset="0"/>
              </a:rPr>
              <a:t>spermiogenesis</a:t>
            </a:r>
            <a:r>
              <a:rPr lang="en-US" dirty="0" smtClean="0">
                <a:latin typeface="Georgia" panose="02040502050405020303" pitchFamily="18" charset="0"/>
              </a:rPr>
              <a:t>.</a:t>
            </a:r>
          </a:p>
          <a:p>
            <a:pPr marL="285750" indent="-285750">
              <a:buFont typeface="Arial" panose="020B0604020202020204" pitchFamily="34" charset="0"/>
              <a:buChar char="•"/>
            </a:pPr>
            <a:r>
              <a:rPr lang="en-US" dirty="0" smtClean="0">
                <a:latin typeface="Georgia" panose="02040502050405020303" pitchFamily="18" charset="0"/>
              </a:rPr>
              <a:t>The head of sperm become embedded in </a:t>
            </a:r>
            <a:r>
              <a:rPr lang="en-US" dirty="0" err="1" smtClean="0">
                <a:latin typeface="Georgia" panose="02040502050405020303" pitchFamily="18" charset="0"/>
              </a:rPr>
              <a:t>sartoli</a:t>
            </a:r>
            <a:r>
              <a:rPr lang="en-US" dirty="0" smtClean="0">
                <a:latin typeface="Georgia" panose="02040502050405020303" pitchFamily="18" charset="0"/>
              </a:rPr>
              <a:t> cell and finally released from seminiferous tubules by the process of </a:t>
            </a:r>
            <a:r>
              <a:rPr lang="en-US" dirty="0" err="1" smtClean="0">
                <a:latin typeface="Georgia" panose="02040502050405020303" pitchFamily="18" charset="0"/>
              </a:rPr>
              <a:t>spermiation</a:t>
            </a:r>
            <a:r>
              <a:rPr lang="en-US" dirty="0" smtClean="0">
                <a:latin typeface="Georgia" panose="02040502050405020303" pitchFamily="18" charset="0"/>
              </a:rPr>
              <a:t>. </a:t>
            </a:r>
          </a:p>
        </p:txBody>
      </p:sp>
    </p:spTree>
    <p:extLst>
      <p:ext uri="{BB962C8B-B14F-4D97-AF65-F5344CB8AC3E}">
        <p14:creationId xmlns:p14="http://schemas.microsoft.com/office/powerpoint/2010/main" val="6450062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2755" y="1861042"/>
            <a:ext cx="7773417" cy="3416320"/>
          </a:xfrm>
          <a:prstGeom prst="rect">
            <a:avLst/>
          </a:prstGeom>
          <a:noFill/>
        </p:spPr>
        <p:txBody>
          <a:bodyPr wrap="square" rtlCol="0">
            <a:spAutoFit/>
          </a:bodyPr>
          <a:lstStyle/>
          <a:p>
            <a:r>
              <a:rPr lang="en-US" b="1" dirty="0" smtClean="0">
                <a:latin typeface="Georgia" panose="02040502050405020303" pitchFamily="18" charset="0"/>
              </a:rPr>
              <a:t>Action of Hormones during Spermatogenesis – </a:t>
            </a:r>
          </a:p>
          <a:p>
            <a:endParaRPr lang="en-US" b="1" dirty="0">
              <a:latin typeface="Georgia" panose="02040502050405020303" pitchFamily="18" charset="0"/>
            </a:endParaRPr>
          </a:p>
          <a:p>
            <a:r>
              <a:rPr lang="en-US" dirty="0" smtClean="0">
                <a:latin typeface="Georgia" panose="02040502050405020303" pitchFamily="18" charset="0"/>
              </a:rPr>
              <a:t>Spermatogenesis process starts at the age of puberty due to the increase in the secretion of </a:t>
            </a:r>
            <a:r>
              <a:rPr lang="en-US" dirty="0" err="1" smtClean="0">
                <a:latin typeface="Georgia" panose="02040502050405020303" pitchFamily="18" charset="0"/>
              </a:rPr>
              <a:t>GnRH</a:t>
            </a:r>
            <a:r>
              <a:rPr lang="en-US" dirty="0" smtClean="0">
                <a:latin typeface="Georgia" panose="02040502050405020303" pitchFamily="18" charset="0"/>
              </a:rPr>
              <a:t> </a:t>
            </a:r>
          </a:p>
          <a:p>
            <a:r>
              <a:rPr lang="en-US" dirty="0" smtClean="0">
                <a:latin typeface="Georgia" panose="02040502050405020303" pitchFamily="18" charset="0"/>
              </a:rPr>
              <a:t>(Gonadotropin releasing hormones). </a:t>
            </a:r>
          </a:p>
          <a:p>
            <a:r>
              <a:rPr lang="en-US" dirty="0" smtClean="0">
                <a:latin typeface="Georgia" panose="02040502050405020303" pitchFamily="18" charset="0"/>
              </a:rPr>
              <a:t>It acts at the anterior pituitary gland and stimulate two gonadotropin – </a:t>
            </a:r>
          </a:p>
          <a:p>
            <a:r>
              <a:rPr lang="en-US" dirty="0" smtClean="0">
                <a:latin typeface="Georgia" panose="02040502050405020303" pitchFamily="18" charset="0"/>
              </a:rPr>
              <a:t>1. </a:t>
            </a:r>
            <a:r>
              <a:rPr lang="en-US" b="1" dirty="0" smtClean="0">
                <a:latin typeface="Georgia" panose="02040502050405020303" pitchFamily="18" charset="0"/>
              </a:rPr>
              <a:t>LH Hormone </a:t>
            </a:r>
            <a:r>
              <a:rPr lang="en-US" dirty="0" smtClean="0">
                <a:latin typeface="Georgia" panose="02040502050405020303" pitchFamily="18" charset="0"/>
              </a:rPr>
              <a:t>– </a:t>
            </a:r>
            <a:r>
              <a:rPr lang="en-US" dirty="0" err="1" smtClean="0">
                <a:latin typeface="Georgia" panose="02040502050405020303" pitchFamily="18" charset="0"/>
              </a:rPr>
              <a:t>Leuteinising</a:t>
            </a:r>
            <a:r>
              <a:rPr lang="en-US" dirty="0" smtClean="0">
                <a:latin typeface="Georgia" panose="02040502050405020303" pitchFamily="18" charset="0"/>
              </a:rPr>
              <a:t> Hormone act as </a:t>
            </a:r>
            <a:r>
              <a:rPr lang="en-US" dirty="0" err="1" smtClean="0">
                <a:latin typeface="Georgia" panose="02040502050405020303" pitchFamily="18" charset="0"/>
              </a:rPr>
              <a:t>leydig</a:t>
            </a:r>
            <a:r>
              <a:rPr lang="en-US" dirty="0" smtClean="0">
                <a:latin typeface="Georgia" panose="02040502050405020303" pitchFamily="18" charset="0"/>
              </a:rPr>
              <a:t> cells and stimulate secretion and </a:t>
            </a:r>
          </a:p>
          <a:p>
            <a:r>
              <a:rPr lang="en-US" dirty="0" smtClean="0">
                <a:latin typeface="Georgia" panose="02040502050405020303" pitchFamily="18" charset="0"/>
              </a:rPr>
              <a:t>formation of androgens.</a:t>
            </a:r>
          </a:p>
          <a:p>
            <a:r>
              <a:rPr lang="en-US" dirty="0" smtClean="0">
                <a:latin typeface="Georgia" panose="02040502050405020303" pitchFamily="18" charset="0"/>
              </a:rPr>
              <a:t>2. </a:t>
            </a:r>
            <a:r>
              <a:rPr lang="en-US" b="1" dirty="0" smtClean="0">
                <a:latin typeface="Georgia" panose="02040502050405020303" pitchFamily="18" charset="0"/>
              </a:rPr>
              <a:t>FSH Hormone </a:t>
            </a:r>
            <a:r>
              <a:rPr lang="en-US" dirty="0" smtClean="0">
                <a:latin typeface="Georgia" panose="02040502050405020303" pitchFamily="18" charset="0"/>
              </a:rPr>
              <a:t>– Follicle Stimulating Hormone acts as </a:t>
            </a:r>
            <a:r>
              <a:rPr lang="en-US" dirty="0" err="1" smtClean="0">
                <a:latin typeface="Georgia" panose="02040502050405020303" pitchFamily="18" charset="0"/>
              </a:rPr>
              <a:t>sartoli</a:t>
            </a:r>
            <a:r>
              <a:rPr lang="en-US" dirty="0" smtClean="0">
                <a:latin typeface="Georgia" panose="02040502050405020303" pitchFamily="18" charset="0"/>
              </a:rPr>
              <a:t> cells and stimulates the secretion </a:t>
            </a:r>
          </a:p>
          <a:p>
            <a:r>
              <a:rPr lang="en-US" dirty="0" smtClean="0">
                <a:latin typeface="Georgia" panose="02040502050405020303" pitchFamily="18" charset="0"/>
              </a:rPr>
              <a:t>of sperm factors that will help in </a:t>
            </a:r>
            <a:r>
              <a:rPr lang="en-US" dirty="0" err="1" smtClean="0">
                <a:latin typeface="Georgia" panose="02040502050405020303" pitchFamily="18" charset="0"/>
              </a:rPr>
              <a:t>spermiogensesis</a:t>
            </a:r>
            <a:r>
              <a:rPr lang="en-US" dirty="0" smtClean="0">
                <a:latin typeface="Georgia" panose="02040502050405020303" pitchFamily="18" charset="0"/>
              </a:rPr>
              <a:t>. </a:t>
            </a:r>
            <a:endParaRPr lang="en-US" dirty="0">
              <a:latin typeface="Georgia" panose="02040502050405020303" pitchFamily="18" charset="0"/>
            </a:endParaRPr>
          </a:p>
        </p:txBody>
      </p:sp>
    </p:spTree>
    <p:extLst>
      <p:ext uri="{BB962C8B-B14F-4D97-AF65-F5344CB8AC3E}">
        <p14:creationId xmlns:p14="http://schemas.microsoft.com/office/powerpoint/2010/main" val="14882756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4639" y="802637"/>
            <a:ext cx="4440430" cy="5441252"/>
          </a:xfrm>
          <a:prstGeom prst="rect">
            <a:avLst/>
          </a:prstGeom>
        </p:spPr>
      </p:pic>
    </p:spTree>
    <p:extLst>
      <p:ext uri="{BB962C8B-B14F-4D97-AF65-F5344CB8AC3E}">
        <p14:creationId xmlns:p14="http://schemas.microsoft.com/office/powerpoint/2010/main" val="2663913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566" y="506994"/>
            <a:ext cx="5812325" cy="5355312"/>
          </a:xfrm>
          <a:prstGeom prst="rect">
            <a:avLst/>
          </a:prstGeom>
          <a:noFill/>
        </p:spPr>
        <p:txBody>
          <a:bodyPr wrap="square" rtlCol="0">
            <a:spAutoFit/>
          </a:bodyPr>
          <a:lstStyle/>
          <a:p>
            <a:r>
              <a:rPr lang="en-US" b="1" dirty="0" smtClean="0"/>
              <a:t>STRUCTURE OF SPERM – </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dirty="0" smtClean="0"/>
              <a:t>It is microscopic structure composed of a head, neck, middle piece and a tail. </a:t>
            </a:r>
          </a:p>
          <a:p>
            <a:pPr marL="285750" indent="-285750">
              <a:buFont typeface="Arial" panose="020B0604020202020204" pitchFamily="34" charset="0"/>
              <a:buChar char="•"/>
            </a:pPr>
            <a:r>
              <a:rPr lang="en-US" dirty="0" smtClean="0"/>
              <a:t>Whole body is covered with plasma membrane</a:t>
            </a:r>
            <a:r>
              <a:rPr lang="en-US" dirty="0"/>
              <a:t>.</a:t>
            </a:r>
            <a:r>
              <a:rPr lang="en-US" dirty="0" smtClean="0"/>
              <a:t> </a:t>
            </a:r>
          </a:p>
          <a:p>
            <a:pPr marL="285750" indent="-285750">
              <a:buFont typeface="Arial" panose="020B0604020202020204" pitchFamily="34" charset="0"/>
              <a:buChar char="•"/>
            </a:pPr>
            <a:r>
              <a:rPr lang="en-US" dirty="0" smtClean="0"/>
              <a:t>The head contain nucleus, protected by a cap like structure called acrosome. </a:t>
            </a:r>
          </a:p>
          <a:p>
            <a:pPr marL="285750" indent="-285750">
              <a:buFont typeface="Arial" panose="020B0604020202020204" pitchFamily="34" charset="0"/>
              <a:buChar char="•"/>
            </a:pPr>
            <a:r>
              <a:rPr lang="en-US" dirty="0" smtClean="0"/>
              <a:t>The acrosome is filled with enzymes which helps sperm to fertilize the ovum.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middle piece contain numerous mitochondria, which provide the energy for the movement of tail that provide motility. </a:t>
            </a:r>
          </a:p>
          <a:p>
            <a:pPr marL="285750" indent="-285750">
              <a:buFont typeface="Arial" panose="020B0604020202020204" pitchFamily="34" charset="0"/>
              <a:buChar char="•"/>
            </a:pPr>
            <a:r>
              <a:rPr lang="en-US" dirty="0" smtClean="0"/>
              <a:t>The human male ejaculates about 200 to 300 million sperms during coitus. </a:t>
            </a:r>
          </a:p>
          <a:p>
            <a:pPr marL="285750" indent="-285750">
              <a:buFont typeface="Arial" panose="020B0604020202020204" pitchFamily="34" charset="0"/>
              <a:buChar char="•"/>
            </a:pPr>
            <a:r>
              <a:rPr lang="en-US" dirty="0" smtClean="0"/>
              <a:t>Sperm released from seminiferous tubules are transported by the accessory ducts </a:t>
            </a:r>
            <a:r>
              <a:rPr lang="en-US" dirty="0" err="1" smtClean="0"/>
              <a:t>i.e</a:t>
            </a:r>
            <a:r>
              <a:rPr lang="en-US" dirty="0" smtClean="0"/>
              <a:t>; </a:t>
            </a:r>
            <a:r>
              <a:rPr lang="en-US" dirty="0" err="1" smtClean="0"/>
              <a:t>epididymus</a:t>
            </a:r>
            <a:r>
              <a:rPr lang="en-US" dirty="0" smtClean="0"/>
              <a:t>, vas deferens, seminal vesicle. </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6891" y="506994"/>
            <a:ext cx="4381708" cy="5173242"/>
          </a:xfrm>
          <a:prstGeom prst="rect">
            <a:avLst/>
          </a:prstGeom>
        </p:spPr>
      </p:pic>
    </p:spTree>
    <p:extLst>
      <p:ext uri="{BB962C8B-B14F-4D97-AF65-F5344CB8AC3E}">
        <p14:creationId xmlns:p14="http://schemas.microsoft.com/office/powerpoint/2010/main" val="42566789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5512" y="99589"/>
            <a:ext cx="10438645" cy="7294305"/>
          </a:xfrm>
          <a:prstGeom prst="rect">
            <a:avLst/>
          </a:prstGeom>
          <a:noFill/>
        </p:spPr>
        <p:txBody>
          <a:bodyPr wrap="square" rtlCol="0">
            <a:spAutoFit/>
          </a:bodyPr>
          <a:lstStyle/>
          <a:p>
            <a:r>
              <a:rPr lang="en-US" b="1" dirty="0" smtClean="0">
                <a:latin typeface="Georgia" panose="02040502050405020303" pitchFamily="18" charset="0"/>
              </a:rPr>
              <a:t>OOGENESIS – </a:t>
            </a:r>
          </a:p>
          <a:p>
            <a:endParaRPr lang="en-US" b="1" dirty="0" smtClean="0">
              <a:latin typeface="Georgia" panose="02040502050405020303" pitchFamily="18" charset="0"/>
            </a:endParaRPr>
          </a:p>
          <a:p>
            <a:pPr marL="285750" indent="-285750">
              <a:buFont typeface="Arial" panose="020B0604020202020204" pitchFamily="34" charset="0"/>
              <a:buChar char="•"/>
            </a:pPr>
            <a:r>
              <a:rPr lang="en-US" dirty="0">
                <a:latin typeface="Georgia" panose="02040502050405020303" pitchFamily="18" charset="0"/>
              </a:rPr>
              <a:t>The process of formation of </a:t>
            </a:r>
            <a:r>
              <a:rPr lang="en-US" dirty="0" smtClean="0">
                <a:latin typeface="Georgia" panose="02040502050405020303" pitchFamily="18" charset="0"/>
              </a:rPr>
              <a:t>ova/ovum/egg/</a:t>
            </a:r>
            <a:r>
              <a:rPr lang="en-US" dirty="0" err="1" smtClean="0">
                <a:latin typeface="Georgia" panose="02040502050405020303" pitchFamily="18" charset="0"/>
              </a:rPr>
              <a:t>ootid</a:t>
            </a:r>
            <a:r>
              <a:rPr lang="en-US" dirty="0" smtClean="0">
                <a:latin typeface="Georgia" panose="02040502050405020303" pitchFamily="18" charset="0"/>
              </a:rPr>
              <a:t> </a:t>
            </a:r>
            <a:r>
              <a:rPr lang="en-US" dirty="0">
                <a:latin typeface="Georgia" panose="02040502050405020303" pitchFamily="18" charset="0"/>
              </a:rPr>
              <a:t>is known as </a:t>
            </a:r>
            <a:r>
              <a:rPr lang="en-US" dirty="0" smtClean="0">
                <a:latin typeface="Georgia" panose="02040502050405020303" pitchFamily="18" charset="0"/>
              </a:rPr>
              <a:t>oogenesis. </a:t>
            </a:r>
            <a:endParaRPr lang="en-US" dirty="0">
              <a:latin typeface="Georgia" panose="02040502050405020303" pitchFamily="18" charset="0"/>
            </a:endParaRPr>
          </a:p>
          <a:p>
            <a:pPr marL="285750" indent="-285750">
              <a:buFont typeface="Arial" panose="020B0604020202020204" pitchFamily="34" charset="0"/>
              <a:buChar char="•"/>
            </a:pPr>
            <a:r>
              <a:rPr lang="en-US" dirty="0">
                <a:latin typeface="Georgia" panose="02040502050405020303" pitchFamily="18" charset="0"/>
              </a:rPr>
              <a:t>It take place in </a:t>
            </a:r>
            <a:r>
              <a:rPr lang="en-US" dirty="0" smtClean="0">
                <a:latin typeface="Georgia" panose="02040502050405020303" pitchFamily="18" charset="0"/>
              </a:rPr>
              <a:t>ovary of female.</a:t>
            </a:r>
          </a:p>
          <a:p>
            <a:pPr marL="285750" indent="-285750">
              <a:buFont typeface="Arial" panose="020B0604020202020204" pitchFamily="34" charset="0"/>
              <a:buChar char="•"/>
            </a:pPr>
            <a:r>
              <a:rPr lang="en-US" dirty="0" smtClean="0">
                <a:latin typeface="Georgia" panose="02040502050405020303" pitchFamily="18" charset="0"/>
              </a:rPr>
              <a:t>It is not a continuous process, as number of ova in female is limited. </a:t>
            </a:r>
            <a:endParaRPr lang="en-US" dirty="0">
              <a:latin typeface="Georgia" panose="02040502050405020303" pitchFamily="18" charset="0"/>
            </a:endParaRPr>
          </a:p>
          <a:p>
            <a:pPr marL="285750" indent="-285750">
              <a:buFont typeface="Arial" panose="020B0604020202020204" pitchFamily="34" charset="0"/>
              <a:buChar char="•"/>
            </a:pPr>
            <a:r>
              <a:rPr lang="en-US" dirty="0" smtClean="0">
                <a:latin typeface="Georgia" panose="02040502050405020303" pitchFamily="18" charset="0"/>
              </a:rPr>
              <a:t>The ovary is composed of connective tissues called </a:t>
            </a:r>
            <a:r>
              <a:rPr lang="en-US" dirty="0" err="1" smtClean="0">
                <a:latin typeface="Georgia" panose="02040502050405020303" pitchFamily="18" charset="0"/>
              </a:rPr>
              <a:t>stroma</a:t>
            </a:r>
            <a:r>
              <a:rPr lang="en-US" dirty="0" smtClean="0">
                <a:latin typeface="Georgia" panose="02040502050405020303" pitchFamily="18" charset="0"/>
              </a:rPr>
              <a:t>, which is consist of outer cortex and inner medulla. Medulla region contains rounded bodies called ovaries or </a:t>
            </a:r>
            <a:r>
              <a:rPr lang="en-US" dirty="0" err="1" smtClean="0">
                <a:latin typeface="Georgia" panose="02040502050405020303" pitchFamily="18" charset="0"/>
              </a:rPr>
              <a:t>graffian</a:t>
            </a:r>
            <a:r>
              <a:rPr lang="en-US" dirty="0" smtClean="0">
                <a:latin typeface="Georgia" panose="02040502050405020303" pitchFamily="18" charset="0"/>
              </a:rPr>
              <a:t> follicles. </a:t>
            </a:r>
          </a:p>
          <a:p>
            <a:pPr marL="285750" indent="-285750">
              <a:buFont typeface="Arial" panose="020B0604020202020204" pitchFamily="34" charset="0"/>
              <a:buChar char="•"/>
            </a:pPr>
            <a:r>
              <a:rPr lang="en-US" dirty="0" smtClean="0">
                <a:latin typeface="Georgia" panose="02040502050405020303" pitchFamily="18" charset="0"/>
              </a:rPr>
              <a:t>(Proliferative phase )The germ cells undergoes mitotic division and produce undifferentiated germ cells called </a:t>
            </a:r>
            <a:r>
              <a:rPr lang="en-US" dirty="0" err="1" smtClean="0">
                <a:latin typeface="Georgia" panose="02040502050405020303" pitchFamily="18" charset="0"/>
              </a:rPr>
              <a:t>oogonia</a:t>
            </a:r>
            <a:r>
              <a:rPr lang="en-US" dirty="0" smtClean="0">
                <a:latin typeface="Georgia" panose="02040502050405020303" pitchFamily="18" charset="0"/>
              </a:rPr>
              <a:t> or S.M.C. </a:t>
            </a:r>
          </a:p>
          <a:p>
            <a:pPr marL="285750" indent="-285750">
              <a:buFont typeface="Arial" panose="020B0604020202020204" pitchFamily="34" charset="0"/>
              <a:buChar char="•"/>
            </a:pPr>
            <a:r>
              <a:rPr lang="en-US" dirty="0" smtClean="0">
                <a:latin typeface="Georgia" panose="02040502050405020303" pitchFamily="18" charset="0"/>
              </a:rPr>
              <a:t>After maturity the </a:t>
            </a:r>
            <a:r>
              <a:rPr lang="en-US" dirty="0" err="1" smtClean="0">
                <a:latin typeface="Georgia" panose="02040502050405020303" pitchFamily="18" charset="0"/>
              </a:rPr>
              <a:t>oogonia</a:t>
            </a:r>
            <a:r>
              <a:rPr lang="en-US" dirty="0" smtClean="0">
                <a:latin typeface="Georgia" panose="02040502050405020303" pitchFamily="18" charset="0"/>
              </a:rPr>
              <a:t> in follicles prepare to form ovum. </a:t>
            </a:r>
            <a:r>
              <a:rPr lang="en-US" dirty="0" err="1" smtClean="0">
                <a:latin typeface="Georgia" panose="02040502050405020303" pitchFamily="18" charset="0"/>
              </a:rPr>
              <a:t>Oogonia</a:t>
            </a:r>
            <a:r>
              <a:rPr lang="en-US" dirty="0" smtClean="0">
                <a:latin typeface="Georgia" panose="02040502050405020303" pitchFamily="18" charset="0"/>
              </a:rPr>
              <a:t> grows in size and called as primary oocyte.</a:t>
            </a:r>
          </a:p>
          <a:p>
            <a:pPr marL="285750" indent="-285750">
              <a:buFont typeface="Arial" panose="020B0604020202020204" pitchFamily="34" charset="0"/>
              <a:buChar char="•"/>
            </a:pPr>
            <a:r>
              <a:rPr lang="en-US" dirty="0" smtClean="0">
                <a:latin typeface="Georgia" panose="02040502050405020303" pitchFamily="18" charset="0"/>
              </a:rPr>
              <a:t>An ovary </a:t>
            </a:r>
            <a:r>
              <a:rPr lang="en-US" dirty="0" err="1" smtClean="0">
                <a:latin typeface="Georgia" panose="02040502050405020303" pitchFamily="18" charset="0"/>
              </a:rPr>
              <a:t>alongwith</a:t>
            </a:r>
            <a:r>
              <a:rPr lang="en-US" dirty="0" smtClean="0">
                <a:latin typeface="Georgia" panose="02040502050405020303" pitchFamily="18" charset="0"/>
              </a:rPr>
              <a:t> follicle is known as ovarian follicle. </a:t>
            </a:r>
          </a:p>
          <a:p>
            <a:pPr marL="285750" indent="-285750">
              <a:buFont typeface="Arial" panose="020B0604020202020204" pitchFamily="34" charset="0"/>
              <a:buChar char="•"/>
            </a:pPr>
            <a:r>
              <a:rPr lang="en-US" dirty="0" smtClean="0">
                <a:latin typeface="Georgia" panose="02040502050405020303" pitchFamily="18" charset="0"/>
              </a:rPr>
              <a:t>In growth phase of oocyte, the oocyte undergoes many structural changes. </a:t>
            </a:r>
          </a:p>
          <a:p>
            <a:pPr marL="285750" indent="-285750">
              <a:buFont typeface="Arial" panose="020B0604020202020204" pitchFamily="34" charset="0"/>
              <a:buChar char="•"/>
            </a:pPr>
            <a:r>
              <a:rPr lang="en-US" dirty="0" smtClean="0">
                <a:latin typeface="Georgia" panose="02040502050405020303" pitchFamily="18" charset="0"/>
              </a:rPr>
              <a:t>In maturation phase, the primary oocyte undergoes first meiotic division or first maturation division/</a:t>
            </a:r>
            <a:r>
              <a:rPr lang="en-US" dirty="0" err="1" smtClean="0">
                <a:latin typeface="Georgia" panose="02040502050405020303" pitchFamily="18" charset="0"/>
              </a:rPr>
              <a:t>reductional</a:t>
            </a:r>
            <a:r>
              <a:rPr lang="en-US" dirty="0" smtClean="0">
                <a:latin typeface="Georgia" panose="02040502050405020303" pitchFamily="18" charset="0"/>
              </a:rPr>
              <a:t> division, and two unequal haploid daughter cells are formed. </a:t>
            </a:r>
          </a:p>
          <a:p>
            <a:pPr marL="285750" indent="-285750">
              <a:buFont typeface="Arial" panose="020B0604020202020204" pitchFamily="34" charset="0"/>
              <a:buChar char="•"/>
            </a:pPr>
            <a:r>
              <a:rPr lang="en-US" dirty="0" smtClean="0">
                <a:latin typeface="Georgia" panose="02040502050405020303" pitchFamily="18" charset="0"/>
              </a:rPr>
              <a:t>One daughter cell is extremely large and the other one will be very small.</a:t>
            </a:r>
          </a:p>
          <a:p>
            <a:pPr marL="285750" indent="-285750">
              <a:buFont typeface="Arial" panose="020B0604020202020204" pitchFamily="34" charset="0"/>
              <a:buChar char="•"/>
            </a:pPr>
            <a:r>
              <a:rPr lang="en-US" dirty="0" smtClean="0">
                <a:latin typeface="Georgia" panose="02040502050405020303" pitchFamily="18" charset="0"/>
              </a:rPr>
              <a:t>The large daughter cells is called as secondary oocyte and small daughter cell will be called as first polar body.</a:t>
            </a:r>
          </a:p>
          <a:p>
            <a:pPr marL="285750" indent="-285750">
              <a:buFont typeface="Arial" panose="020B0604020202020204" pitchFamily="34" charset="0"/>
              <a:buChar char="•"/>
            </a:pPr>
            <a:r>
              <a:rPr lang="en-US" dirty="0" smtClean="0">
                <a:latin typeface="Georgia" panose="02040502050405020303" pitchFamily="18" charset="0"/>
              </a:rPr>
              <a:t>The daughter cells undergoes second meiotic div./second maturation div. and produce two unequal daughter cells. </a:t>
            </a:r>
          </a:p>
          <a:p>
            <a:pPr marL="285750" indent="-285750">
              <a:buFont typeface="Arial" panose="020B0604020202020204" pitchFamily="34" charset="0"/>
              <a:buChar char="•"/>
            </a:pPr>
            <a:r>
              <a:rPr lang="en-US" dirty="0" smtClean="0">
                <a:latin typeface="Georgia" panose="02040502050405020303" pitchFamily="18" charset="0"/>
              </a:rPr>
              <a:t>The large cell is called as Ovum, and remaining three cells will be considered as second polar body. </a:t>
            </a:r>
          </a:p>
          <a:p>
            <a:pPr marL="285750" indent="-285750">
              <a:buFont typeface="Arial" panose="020B0604020202020204" pitchFamily="34" charset="0"/>
              <a:buChar char="•"/>
            </a:pPr>
            <a:r>
              <a:rPr lang="en-US" dirty="0" smtClean="0">
                <a:latin typeface="Georgia" panose="02040502050405020303" pitchFamily="18" charset="0"/>
              </a:rPr>
              <a:t>By oogenesis, four haploid cells will produce out of which only one will able to </a:t>
            </a:r>
            <a:r>
              <a:rPr lang="en-US" dirty="0" err="1" smtClean="0">
                <a:latin typeface="Georgia" panose="02040502050405020303" pitchFamily="18" charset="0"/>
              </a:rPr>
              <a:t>diffrenetiate</a:t>
            </a:r>
            <a:r>
              <a:rPr lang="en-US" dirty="0" smtClean="0">
                <a:latin typeface="Georgia" panose="02040502050405020303" pitchFamily="18" charset="0"/>
              </a:rPr>
              <a:t> into ovum, remaining three are non-functional and dose not take participate in reproduction thus they will degenerate. </a:t>
            </a:r>
            <a:endParaRPr lang="en-US" dirty="0">
              <a:latin typeface="Georgia" panose="02040502050405020303" pitchFamily="18" charset="0"/>
            </a:endParaRPr>
          </a:p>
          <a:p>
            <a:endParaRPr lang="en-US" b="1" dirty="0">
              <a:latin typeface="Georgia" panose="02040502050405020303" pitchFamily="18" charset="0"/>
            </a:endParaRPr>
          </a:p>
          <a:p>
            <a:endParaRPr lang="en-US" b="1" dirty="0">
              <a:latin typeface="Georgia" panose="02040502050405020303" pitchFamily="18" charset="0"/>
            </a:endParaRPr>
          </a:p>
        </p:txBody>
      </p:sp>
    </p:spTree>
    <p:extLst>
      <p:ext uri="{BB962C8B-B14F-4D97-AF65-F5344CB8AC3E}">
        <p14:creationId xmlns:p14="http://schemas.microsoft.com/office/powerpoint/2010/main" val="17984065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3576" y="1276539"/>
            <a:ext cx="8754701" cy="3970318"/>
          </a:xfrm>
          <a:prstGeom prst="rect">
            <a:avLst/>
          </a:prstGeom>
          <a:noFill/>
        </p:spPr>
        <p:txBody>
          <a:bodyPr wrap="square" rtlCol="0">
            <a:spAutoFit/>
          </a:bodyPr>
          <a:lstStyle/>
          <a:p>
            <a:r>
              <a:rPr lang="en-US" dirty="0" smtClean="0">
                <a:latin typeface="Georgia" panose="02040502050405020303" pitchFamily="18" charset="0"/>
              </a:rPr>
              <a:t>Arresting of Egg – </a:t>
            </a:r>
          </a:p>
          <a:p>
            <a:endParaRPr lang="en-US" dirty="0">
              <a:latin typeface="Georgia" panose="02040502050405020303" pitchFamily="18" charset="0"/>
            </a:endParaRPr>
          </a:p>
          <a:p>
            <a:r>
              <a:rPr lang="en-US" dirty="0" smtClean="0">
                <a:latin typeface="Georgia" panose="02040502050405020303" pitchFamily="18" charset="0"/>
              </a:rPr>
              <a:t>Oocyte paused at prophase I of meiosis I, and will continue at the time of puberty.</a:t>
            </a:r>
          </a:p>
          <a:p>
            <a:r>
              <a:rPr lang="en-US" dirty="0" smtClean="0">
                <a:latin typeface="Georgia" panose="02040502050405020303" pitchFamily="18" charset="0"/>
              </a:rPr>
              <a:t>Oocyte again paused at metaphase I of meiosis II and continue at the time of fertilization.</a:t>
            </a:r>
          </a:p>
          <a:p>
            <a:endParaRPr lang="en-US" dirty="0" smtClean="0">
              <a:latin typeface="Georgia" panose="02040502050405020303" pitchFamily="18" charset="0"/>
            </a:endParaRPr>
          </a:p>
          <a:p>
            <a:pPr marL="285750" indent="-285750">
              <a:buFont typeface="Arial" panose="020B0604020202020204" pitchFamily="34" charset="0"/>
              <a:buChar char="•"/>
            </a:pPr>
            <a:r>
              <a:rPr lang="en-US" dirty="0">
                <a:latin typeface="Georgia" panose="02040502050405020303" pitchFamily="18" charset="0"/>
              </a:rPr>
              <a:t>An ovary </a:t>
            </a:r>
            <a:r>
              <a:rPr lang="en-US" dirty="0" err="1">
                <a:latin typeface="Georgia" panose="02040502050405020303" pitchFamily="18" charset="0"/>
              </a:rPr>
              <a:t>alongwith</a:t>
            </a:r>
            <a:r>
              <a:rPr lang="en-US" dirty="0">
                <a:latin typeface="Georgia" panose="02040502050405020303" pitchFamily="18" charset="0"/>
              </a:rPr>
              <a:t> follicle is known as ovarian follicle. </a:t>
            </a:r>
          </a:p>
          <a:p>
            <a:pPr marL="285750" indent="-285750">
              <a:buFont typeface="Arial" panose="020B0604020202020204" pitchFamily="34" charset="0"/>
              <a:buChar char="•"/>
            </a:pPr>
            <a:r>
              <a:rPr lang="en-US" dirty="0" smtClean="0">
                <a:latin typeface="Georgia" panose="02040502050405020303" pitchFamily="18" charset="0"/>
              </a:rPr>
              <a:t>Primary oocyte – primary follicle</a:t>
            </a:r>
          </a:p>
          <a:p>
            <a:pPr marL="285750" indent="-285750">
              <a:buFont typeface="Arial" panose="020B0604020202020204" pitchFamily="34" charset="0"/>
              <a:buChar char="•"/>
            </a:pPr>
            <a:r>
              <a:rPr lang="en-US" dirty="0" smtClean="0">
                <a:latin typeface="Georgia" panose="02040502050405020303" pitchFamily="18" charset="0"/>
              </a:rPr>
              <a:t>Secondary oocyte – secondary follicle </a:t>
            </a:r>
          </a:p>
          <a:p>
            <a:pPr marL="285750" indent="-285750">
              <a:buFont typeface="Arial" panose="020B0604020202020204" pitchFamily="34" charset="0"/>
              <a:buChar char="•"/>
            </a:pPr>
            <a:r>
              <a:rPr lang="en-US" dirty="0" smtClean="0">
                <a:latin typeface="Georgia" panose="02040502050405020303" pitchFamily="18" charset="0"/>
              </a:rPr>
              <a:t>Tertiary follicle – mature or </a:t>
            </a:r>
            <a:r>
              <a:rPr lang="en-US" dirty="0" err="1" smtClean="0">
                <a:latin typeface="Georgia" panose="02040502050405020303" pitchFamily="18" charset="0"/>
              </a:rPr>
              <a:t>graffian</a:t>
            </a:r>
            <a:r>
              <a:rPr lang="en-US" dirty="0" smtClean="0">
                <a:latin typeface="Georgia" panose="02040502050405020303" pitchFamily="18" charset="0"/>
              </a:rPr>
              <a:t> follicle </a:t>
            </a:r>
          </a:p>
          <a:p>
            <a:pPr marL="285750" indent="-285750">
              <a:buFont typeface="Arial" panose="020B0604020202020204" pitchFamily="34" charset="0"/>
              <a:buChar char="•"/>
            </a:pPr>
            <a:r>
              <a:rPr lang="en-US" dirty="0" smtClean="0">
                <a:latin typeface="Georgia" panose="02040502050405020303" pitchFamily="18" charset="0"/>
              </a:rPr>
              <a:t>The </a:t>
            </a:r>
            <a:r>
              <a:rPr lang="en-US" dirty="0" err="1" smtClean="0">
                <a:latin typeface="Georgia" panose="02040502050405020303" pitchFamily="18" charset="0"/>
              </a:rPr>
              <a:t>graffian</a:t>
            </a:r>
            <a:r>
              <a:rPr lang="en-US" dirty="0" smtClean="0">
                <a:latin typeface="Georgia" panose="02040502050405020303" pitchFamily="18" charset="0"/>
              </a:rPr>
              <a:t> follicle ruptures and release secondary oocyte from the ovary by the process of ovulation. </a:t>
            </a:r>
          </a:p>
          <a:p>
            <a:pPr marL="285750" indent="-285750">
              <a:buFont typeface="Arial" panose="020B0604020202020204" pitchFamily="34" charset="0"/>
              <a:buChar char="•"/>
            </a:pPr>
            <a:r>
              <a:rPr lang="en-US" dirty="0" smtClean="0">
                <a:latin typeface="Georgia" panose="02040502050405020303" pitchFamily="18" charset="0"/>
              </a:rPr>
              <a:t>Corpus </a:t>
            </a:r>
            <a:r>
              <a:rPr lang="en-US" dirty="0" err="1" smtClean="0">
                <a:latin typeface="Georgia" panose="02040502050405020303" pitchFamily="18" charset="0"/>
              </a:rPr>
              <a:t>luteum</a:t>
            </a:r>
            <a:r>
              <a:rPr lang="en-US" dirty="0" smtClean="0">
                <a:latin typeface="Georgia" panose="02040502050405020303" pitchFamily="18" charset="0"/>
              </a:rPr>
              <a:t>. </a:t>
            </a:r>
          </a:p>
          <a:p>
            <a:endParaRPr lang="en-US" dirty="0">
              <a:latin typeface="Georgia" panose="02040502050405020303" pitchFamily="18" charset="0"/>
            </a:endParaRPr>
          </a:p>
        </p:txBody>
      </p:sp>
    </p:spTree>
    <p:extLst>
      <p:ext uri="{BB962C8B-B14F-4D97-AF65-F5344CB8AC3E}">
        <p14:creationId xmlns:p14="http://schemas.microsoft.com/office/powerpoint/2010/main" val="31208750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6987" y="411178"/>
            <a:ext cx="6016782" cy="6016782"/>
          </a:xfrm>
          <a:prstGeom prst="rect">
            <a:avLst/>
          </a:prstGeom>
        </p:spPr>
      </p:pic>
    </p:spTree>
    <p:extLst>
      <p:ext uri="{BB962C8B-B14F-4D97-AF65-F5344CB8AC3E}">
        <p14:creationId xmlns:p14="http://schemas.microsoft.com/office/powerpoint/2010/main" val="18062752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8967" y="877219"/>
            <a:ext cx="8509602" cy="4574360"/>
          </a:xfrm>
          <a:prstGeom prst="rect">
            <a:avLst/>
          </a:prstGeom>
        </p:spPr>
      </p:pic>
    </p:spTree>
    <p:extLst>
      <p:ext uri="{BB962C8B-B14F-4D97-AF65-F5344CB8AC3E}">
        <p14:creationId xmlns:p14="http://schemas.microsoft.com/office/powerpoint/2010/main" val="6851278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6618" y="472242"/>
            <a:ext cx="7480928" cy="6041726"/>
          </a:xfrm>
          <a:prstGeom prst="rect">
            <a:avLst/>
          </a:prstGeom>
        </p:spPr>
      </p:pic>
    </p:spTree>
    <p:extLst>
      <p:ext uri="{BB962C8B-B14F-4D97-AF65-F5344CB8AC3E}">
        <p14:creationId xmlns:p14="http://schemas.microsoft.com/office/powerpoint/2010/main" val="1458225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8887" y="235391"/>
            <a:ext cx="8483097" cy="646331"/>
          </a:xfrm>
          <a:prstGeom prst="rect">
            <a:avLst/>
          </a:prstGeom>
          <a:noFill/>
        </p:spPr>
        <p:txBody>
          <a:bodyPr wrap="square" rtlCol="0">
            <a:spAutoFit/>
          </a:bodyPr>
          <a:lstStyle/>
          <a:p>
            <a:r>
              <a:rPr lang="en-US" sz="3600" b="1" dirty="0" smtClean="0">
                <a:latin typeface="Georgia" panose="02040502050405020303" pitchFamily="18" charset="0"/>
              </a:rPr>
              <a:t>MENSTRUAL CYCLE – </a:t>
            </a:r>
            <a:endParaRPr lang="en-US" sz="3600" b="1" dirty="0">
              <a:latin typeface="Georgia" panose="02040502050405020303" pitchFamily="18" charset="0"/>
            </a:endParaRPr>
          </a:p>
        </p:txBody>
      </p:sp>
      <p:sp>
        <p:nvSpPr>
          <p:cNvPr id="3" name="TextBox 2"/>
          <p:cNvSpPr txBox="1"/>
          <p:nvPr/>
        </p:nvSpPr>
        <p:spPr>
          <a:xfrm>
            <a:off x="488887" y="1303699"/>
            <a:ext cx="10737410" cy="4801314"/>
          </a:xfrm>
          <a:prstGeom prst="rect">
            <a:avLst/>
          </a:prstGeom>
          <a:noFill/>
        </p:spPr>
        <p:txBody>
          <a:bodyPr wrap="square" rtlCol="0">
            <a:spAutoFit/>
          </a:bodyPr>
          <a:lstStyle/>
          <a:p>
            <a:pPr marL="285750" indent="-285750">
              <a:buFont typeface="Arial" panose="020B0604020202020204" pitchFamily="34" charset="0"/>
              <a:buChar char="•"/>
            </a:pPr>
            <a:r>
              <a:rPr lang="en-US" dirty="0"/>
              <a:t>The menstrual cycle is the monthly hormonal cycle a female's body goes through to prepare for pregnancy. </a:t>
            </a:r>
            <a:endParaRPr lang="en-US" dirty="0" smtClean="0"/>
          </a:p>
          <a:p>
            <a:pPr marL="285750" indent="-285750">
              <a:buFont typeface="Arial" panose="020B0604020202020204" pitchFamily="34" charset="0"/>
              <a:buChar char="•"/>
            </a:pPr>
            <a:r>
              <a:rPr lang="en-US" dirty="0" smtClean="0">
                <a:latin typeface="Georgia" panose="02040502050405020303" pitchFamily="18" charset="0"/>
              </a:rPr>
              <a:t>The first menstruation begins at puberty and is called menarche. </a:t>
            </a:r>
          </a:p>
          <a:p>
            <a:pPr marL="285750" indent="-285750">
              <a:buFont typeface="Arial" panose="020B0604020202020204" pitchFamily="34" charset="0"/>
              <a:buChar char="•"/>
            </a:pPr>
            <a:r>
              <a:rPr lang="en-US" dirty="0" smtClean="0">
                <a:latin typeface="Georgia" panose="02040502050405020303" pitchFamily="18" charset="0"/>
              </a:rPr>
              <a:t>In human female, menstruation is repeated at an average interval of about 28/29 days and the cycle of event starting from one menstruation to next menstruation is called menstrual cycle. </a:t>
            </a:r>
          </a:p>
          <a:p>
            <a:pPr marL="285750" indent="-285750">
              <a:buFont typeface="Arial" panose="020B0604020202020204" pitchFamily="34" charset="0"/>
              <a:buChar char="•"/>
            </a:pPr>
            <a:r>
              <a:rPr lang="en-US" dirty="0" smtClean="0">
                <a:latin typeface="Georgia" panose="02040502050405020303" pitchFamily="18" charset="0"/>
              </a:rPr>
              <a:t>One ovum is released during middle of the each menstrual cycle. </a:t>
            </a:r>
          </a:p>
          <a:p>
            <a:pPr marL="285750" indent="-285750">
              <a:buFont typeface="Arial" panose="020B0604020202020204" pitchFamily="34" charset="0"/>
              <a:buChar char="•"/>
            </a:pPr>
            <a:r>
              <a:rPr lang="en-US" dirty="0" smtClean="0">
                <a:latin typeface="Georgia" panose="02040502050405020303" pitchFamily="18" charset="0"/>
              </a:rPr>
              <a:t>The cycle starts when menstrual flow occurs and it last for 3-5 days. The menstrual flow is result due to breakdown of endometrial lining of uterus and its blood vessels which forms the liquid that comes out through the vagina. </a:t>
            </a:r>
          </a:p>
          <a:p>
            <a:pPr marL="285750" indent="-285750">
              <a:buFont typeface="Arial" panose="020B0604020202020204" pitchFamily="34" charset="0"/>
              <a:buChar char="•"/>
            </a:pPr>
            <a:r>
              <a:rPr lang="en-US" dirty="0" smtClean="0">
                <a:latin typeface="Georgia" panose="02040502050405020303" pitchFamily="18" charset="0"/>
              </a:rPr>
              <a:t>Menstruation will only occur if the released egg in not fertilized. </a:t>
            </a:r>
          </a:p>
          <a:p>
            <a:pPr marL="285750" indent="-285750">
              <a:buFont typeface="Arial" panose="020B0604020202020204" pitchFamily="34" charset="0"/>
              <a:buChar char="•"/>
            </a:pPr>
            <a:endParaRPr lang="en-US" dirty="0">
              <a:latin typeface="Georgia" panose="02040502050405020303" pitchFamily="18" charset="0"/>
            </a:endParaRPr>
          </a:p>
          <a:p>
            <a:pPr marL="285750" indent="-285750">
              <a:buFont typeface="Arial" panose="020B0604020202020204" pitchFamily="34" charset="0"/>
              <a:buChar char="•"/>
            </a:pPr>
            <a:r>
              <a:rPr lang="en-US" dirty="0" smtClean="0">
                <a:latin typeface="Georgia" panose="02040502050405020303" pitchFamily="18" charset="0"/>
              </a:rPr>
              <a:t>The menstrual phase is followed by the follicular phase. During this phase, the primary follicles in the ovary grow to become fully mature. </a:t>
            </a:r>
          </a:p>
          <a:p>
            <a:pPr marL="285750" indent="-285750">
              <a:buFont typeface="Arial" panose="020B0604020202020204" pitchFamily="34" charset="0"/>
              <a:buChar char="•"/>
            </a:pPr>
            <a:r>
              <a:rPr lang="en-US" dirty="0" smtClean="0">
                <a:latin typeface="Georgia" panose="02040502050405020303" pitchFamily="18" charset="0"/>
              </a:rPr>
              <a:t>The LH and FSH increases during follicular phase. Both LH and FSH reach peak level in the middle of cycle (14</a:t>
            </a:r>
            <a:r>
              <a:rPr lang="en-US" baseline="30000" dirty="0" smtClean="0">
                <a:latin typeface="Georgia" panose="02040502050405020303" pitchFamily="18" charset="0"/>
              </a:rPr>
              <a:t>th</a:t>
            </a:r>
            <a:r>
              <a:rPr lang="en-US" dirty="0" smtClean="0">
                <a:latin typeface="Georgia" panose="02040502050405020303" pitchFamily="18" charset="0"/>
              </a:rPr>
              <a:t> day). </a:t>
            </a:r>
          </a:p>
          <a:p>
            <a:pPr marL="285750" indent="-285750">
              <a:buFont typeface="Arial" panose="020B0604020202020204" pitchFamily="34" charset="0"/>
              <a:buChar char="•"/>
            </a:pPr>
            <a:r>
              <a:rPr lang="en-US" dirty="0" smtClean="0">
                <a:latin typeface="Georgia" panose="02040502050405020303" pitchFamily="18" charset="0"/>
              </a:rPr>
              <a:t>Rapid </a:t>
            </a:r>
            <a:r>
              <a:rPr lang="en-US" dirty="0" err="1" smtClean="0">
                <a:latin typeface="Georgia" panose="02040502050405020303" pitchFamily="18" charset="0"/>
              </a:rPr>
              <a:t>secreation</a:t>
            </a:r>
            <a:r>
              <a:rPr lang="en-US" dirty="0" smtClean="0">
                <a:latin typeface="Georgia" panose="02040502050405020303" pitchFamily="18" charset="0"/>
              </a:rPr>
              <a:t> of LH leads to the rupturing of </a:t>
            </a:r>
            <a:r>
              <a:rPr lang="en-US" dirty="0" err="1" smtClean="0">
                <a:latin typeface="Georgia" panose="02040502050405020303" pitchFamily="18" charset="0"/>
              </a:rPr>
              <a:t>graffian</a:t>
            </a:r>
            <a:r>
              <a:rPr lang="en-US" dirty="0" smtClean="0">
                <a:latin typeface="Georgia" panose="02040502050405020303" pitchFamily="18" charset="0"/>
              </a:rPr>
              <a:t> follicle and release of ovum take place (ovulation). </a:t>
            </a:r>
          </a:p>
        </p:txBody>
      </p:sp>
    </p:spTree>
    <p:extLst>
      <p:ext uri="{BB962C8B-B14F-4D97-AF65-F5344CB8AC3E}">
        <p14:creationId xmlns:p14="http://schemas.microsoft.com/office/powerpoint/2010/main" val="27695118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3030" y="898711"/>
            <a:ext cx="10387342" cy="4801314"/>
          </a:xfrm>
          <a:prstGeom prst="rect">
            <a:avLst/>
          </a:prstGeom>
        </p:spPr>
        <p:txBody>
          <a:bodyPr wrap="square">
            <a:spAutoFit/>
          </a:bodyPr>
          <a:lstStyle/>
          <a:p>
            <a:endParaRPr lang="en-US" dirty="0">
              <a:latin typeface="Georgia" panose="02040502050405020303" pitchFamily="18" charset="0"/>
            </a:endParaRPr>
          </a:p>
          <a:p>
            <a:pPr marL="285750" indent="-285750">
              <a:buFont typeface="Arial" panose="020B0604020202020204" pitchFamily="34" charset="0"/>
              <a:buChar char="•"/>
            </a:pPr>
            <a:r>
              <a:rPr lang="en-US" dirty="0">
                <a:latin typeface="Georgia" panose="02040502050405020303" pitchFamily="18" charset="0"/>
              </a:rPr>
              <a:t>The ovulation is followed by the luteal phase during which remaining part of </a:t>
            </a:r>
            <a:r>
              <a:rPr lang="en-US" dirty="0" err="1">
                <a:latin typeface="Georgia" panose="02040502050405020303" pitchFamily="18" charset="0"/>
              </a:rPr>
              <a:t>graffian</a:t>
            </a:r>
            <a:r>
              <a:rPr lang="en-US" dirty="0">
                <a:latin typeface="Georgia" panose="02040502050405020303" pitchFamily="18" charset="0"/>
              </a:rPr>
              <a:t> follicle transform as corpus </a:t>
            </a:r>
            <a:r>
              <a:rPr lang="en-US" dirty="0" err="1">
                <a:latin typeface="Georgia" panose="02040502050405020303" pitchFamily="18" charset="0"/>
              </a:rPr>
              <a:t>luteum</a:t>
            </a:r>
            <a:r>
              <a:rPr lang="en-US" dirty="0">
                <a:latin typeface="Georgia" panose="02040502050405020303" pitchFamily="18" charset="0"/>
              </a:rPr>
              <a:t>. </a:t>
            </a:r>
          </a:p>
          <a:p>
            <a:pPr marL="285750" indent="-285750">
              <a:buFont typeface="Arial" panose="020B0604020202020204" pitchFamily="34" charset="0"/>
              <a:buChar char="•"/>
            </a:pPr>
            <a:r>
              <a:rPr lang="en-US" dirty="0">
                <a:latin typeface="Georgia" panose="02040502050405020303" pitchFamily="18" charset="0"/>
              </a:rPr>
              <a:t>Corpus </a:t>
            </a:r>
            <a:r>
              <a:rPr lang="en-US" dirty="0" err="1">
                <a:latin typeface="Georgia" panose="02040502050405020303" pitchFamily="18" charset="0"/>
              </a:rPr>
              <a:t>luteum</a:t>
            </a:r>
            <a:r>
              <a:rPr lang="en-US" dirty="0">
                <a:latin typeface="Georgia" panose="02040502050405020303" pitchFamily="18" charset="0"/>
              </a:rPr>
              <a:t> secretes large amount of progesterone which is essential for maintenance of endometrium, because it is necessary for implantation of the fertilized egg. </a:t>
            </a:r>
            <a:endParaRPr lang="en-US" dirty="0" smtClean="0">
              <a:latin typeface="Georgia" panose="02040502050405020303" pitchFamily="18" charset="0"/>
            </a:endParaRPr>
          </a:p>
          <a:p>
            <a:pPr marL="285750" indent="-285750">
              <a:buFont typeface="Arial" panose="020B0604020202020204" pitchFamily="34" charset="0"/>
              <a:buChar char="•"/>
            </a:pPr>
            <a:r>
              <a:rPr lang="en-US" dirty="0" smtClean="0">
                <a:latin typeface="Georgia" panose="02040502050405020303" pitchFamily="18" charset="0"/>
              </a:rPr>
              <a:t>During pregnancy, all events of the menstrual cycle is stop and there is no menstruation. </a:t>
            </a:r>
          </a:p>
          <a:p>
            <a:pPr marL="285750" indent="-285750">
              <a:buFont typeface="Arial" panose="020B0604020202020204" pitchFamily="34" charset="0"/>
              <a:buChar char="•"/>
            </a:pPr>
            <a:r>
              <a:rPr lang="en-US" dirty="0" smtClean="0">
                <a:latin typeface="Georgia" panose="02040502050405020303" pitchFamily="18" charset="0"/>
              </a:rPr>
              <a:t>In human being, menstrual cycle cease around 50 years of age and is termed as menopause. </a:t>
            </a:r>
          </a:p>
          <a:p>
            <a:pPr marL="285750" indent="-285750">
              <a:buFont typeface="Arial" panose="020B0604020202020204" pitchFamily="34" charset="0"/>
              <a:buChar char="•"/>
            </a:pPr>
            <a:r>
              <a:rPr lang="en-US" dirty="0" smtClean="0">
                <a:latin typeface="Georgia" panose="02040502050405020303" pitchFamily="18" charset="0"/>
              </a:rPr>
              <a:t>SO, menstrual cycle is the cycle between menarche to menopause. </a:t>
            </a:r>
          </a:p>
          <a:p>
            <a:endParaRPr lang="en-US" dirty="0">
              <a:latin typeface="Georgia" panose="02040502050405020303" pitchFamily="18" charset="0"/>
            </a:endParaRPr>
          </a:p>
          <a:p>
            <a:endParaRPr lang="en-US" dirty="0" smtClean="0">
              <a:latin typeface="Georgia" panose="02040502050405020303" pitchFamily="18" charset="0"/>
            </a:endParaRPr>
          </a:p>
          <a:p>
            <a:r>
              <a:rPr lang="en-US" dirty="0" smtClean="0">
                <a:latin typeface="Georgia" panose="02040502050405020303" pitchFamily="18" charset="0"/>
              </a:rPr>
              <a:t>Menstrual Phase – Bleeding </a:t>
            </a:r>
          </a:p>
          <a:p>
            <a:r>
              <a:rPr lang="en-US" dirty="0" smtClean="0">
                <a:latin typeface="Georgia" panose="02040502050405020303" pitchFamily="18" charset="0"/>
              </a:rPr>
              <a:t>Follicular phase (Egg formation) </a:t>
            </a:r>
          </a:p>
          <a:p>
            <a:r>
              <a:rPr lang="en-US" dirty="0" smtClean="0">
                <a:latin typeface="Georgia" panose="02040502050405020303" pitchFamily="18" charset="0"/>
              </a:rPr>
              <a:t>Rupturing of </a:t>
            </a:r>
            <a:r>
              <a:rPr lang="en-US" dirty="0" err="1" smtClean="0">
                <a:latin typeface="Georgia" panose="02040502050405020303" pitchFamily="18" charset="0"/>
              </a:rPr>
              <a:t>graffian</a:t>
            </a:r>
            <a:r>
              <a:rPr lang="en-US" dirty="0" smtClean="0">
                <a:latin typeface="Georgia" panose="02040502050405020303" pitchFamily="18" charset="0"/>
              </a:rPr>
              <a:t> follicle (ovulation)</a:t>
            </a:r>
          </a:p>
          <a:p>
            <a:r>
              <a:rPr lang="en-US" dirty="0" smtClean="0">
                <a:latin typeface="Georgia" panose="02040502050405020303" pitchFamily="18" charset="0"/>
              </a:rPr>
              <a:t>Egg released – 	If Fertilized  - it leads to pregnancy (Fertilization Phase) (about 14</a:t>
            </a:r>
            <a:r>
              <a:rPr lang="en-US" baseline="30000" dirty="0" smtClean="0">
                <a:latin typeface="Georgia" panose="02040502050405020303" pitchFamily="18" charset="0"/>
              </a:rPr>
              <a:t>th</a:t>
            </a:r>
            <a:r>
              <a:rPr lang="en-US" dirty="0" smtClean="0">
                <a:latin typeface="Georgia" panose="02040502050405020303" pitchFamily="18" charset="0"/>
              </a:rPr>
              <a:t> day) </a:t>
            </a:r>
          </a:p>
          <a:p>
            <a:r>
              <a:rPr lang="en-US" dirty="0">
                <a:latin typeface="Georgia" panose="02040502050405020303" pitchFamily="18" charset="0"/>
              </a:rPr>
              <a:t>	</a:t>
            </a:r>
            <a:r>
              <a:rPr lang="en-US" dirty="0" smtClean="0">
                <a:latin typeface="Georgia" panose="02040502050405020303" pitchFamily="18" charset="0"/>
              </a:rPr>
              <a:t>	If not fertilized – removal of ovum </a:t>
            </a:r>
          </a:p>
          <a:p>
            <a:r>
              <a:rPr lang="en-US" dirty="0" smtClean="0">
                <a:latin typeface="Georgia" panose="02040502050405020303" pitchFamily="18" charset="0"/>
              </a:rPr>
              <a:t>Luteal Phase - </a:t>
            </a:r>
          </a:p>
          <a:p>
            <a:r>
              <a:rPr lang="en-US" dirty="0" smtClean="0">
                <a:latin typeface="Georgia" panose="02040502050405020303" pitchFamily="18" charset="0"/>
              </a:rPr>
              <a:t>Menstrual Phase – Bleeding (removal of unfertilized ovum) </a:t>
            </a:r>
            <a:endParaRPr lang="en-US" dirty="0">
              <a:latin typeface="Georgia" panose="02040502050405020303" pitchFamily="18" charset="0"/>
            </a:endParaRPr>
          </a:p>
        </p:txBody>
      </p:sp>
    </p:spTree>
    <p:extLst>
      <p:ext uri="{BB962C8B-B14F-4D97-AF65-F5344CB8AC3E}">
        <p14:creationId xmlns:p14="http://schemas.microsoft.com/office/powerpoint/2010/main" val="2985684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8988" y="514302"/>
            <a:ext cx="8096250" cy="5648325"/>
          </a:xfrm>
          <a:prstGeom prst="rect">
            <a:avLst/>
          </a:prstGeom>
        </p:spPr>
      </p:pic>
    </p:spTree>
    <p:extLst>
      <p:ext uri="{BB962C8B-B14F-4D97-AF65-F5344CB8AC3E}">
        <p14:creationId xmlns:p14="http://schemas.microsoft.com/office/powerpoint/2010/main" val="41841661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2175" y="145664"/>
            <a:ext cx="7067629" cy="6807398"/>
          </a:xfrm>
          <a:prstGeom prst="rect">
            <a:avLst/>
          </a:prstGeom>
        </p:spPr>
      </p:pic>
    </p:spTree>
    <p:extLst>
      <p:ext uri="{BB962C8B-B14F-4D97-AF65-F5344CB8AC3E}">
        <p14:creationId xmlns:p14="http://schemas.microsoft.com/office/powerpoint/2010/main" val="39909146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0779" y="561315"/>
            <a:ext cx="9904491" cy="646331"/>
          </a:xfrm>
          <a:prstGeom prst="rect">
            <a:avLst/>
          </a:prstGeom>
          <a:noFill/>
        </p:spPr>
        <p:txBody>
          <a:bodyPr wrap="square" rtlCol="0">
            <a:spAutoFit/>
          </a:bodyPr>
          <a:lstStyle/>
          <a:p>
            <a:r>
              <a:rPr lang="en-US" sz="3600" b="1" dirty="0" smtClean="0">
                <a:latin typeface="Georgia" panose="02040502050405020303" pitchFamily="18" charset="0"/>
              </a:rPr>
              <a:t>FERTLIZATION AND IMPLANTATION </a:t>
            </a:r>
            <a:endParaRPr lang="en-US" sz="3600" b="1" dirty="0">
              <a:latin typeface="Georgia" panose="02040502050405020303" pitchFamily="18" charset="0"/>
            </a:endParaRPr>
          </a:p>
        </p:txBody>
      </p:sp>
      <p:sp>
        <p:nvSpPr>
          <p:cNvPr id="3" name="TextBox 2"/>
          <p:cNvSpPr txBox="1"/>
          <p:nvPr/>
        </p:nvSpPr>
        <p:spPr>
          <a:xfrm>
            <a:off x="470779" y="1919335"/>
            <a:ext cx="10040294" cy="4801314"/>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Georgia" panose="02040502050405020303" pitchFamily="18" charset="0"/>
              </a:rPr>
              <a:t>The process of fusion of sperm and ova is called as fertilization. </a:t>
            </a:r>
          </a:p>
          <a:p>
            <a:pPr marL="285750" indent="-285750">
              <a:buFont typeface="Arial" panose="020B0604020202020204" pitchFamily="34" charset="0"/>
              <a:buChar char="•"/>
            </a:pPr>
            <a:r>
              <a:rPr lang="en-US" dirty="0" smtClean="0">
                <a:latin typeface="Georgia" panose="02040502050405020303" pitchFamily="18" charset="0"/>
              </a:rPr>
              <a:t>During copulation semen is released by penis in vagina. The motile sperm travel, pass through cervix, enter in uterus and finally reach the </a:t>
            </a:r>
            <a:r>
              <a:rPr lang="en-US" dirty="0" err="1" smtClean="0">
                <a:latin typeface="Georgia" panose="02040502050405020303" pitchFamily="18" charset="0"/>
              </a:rPr>
              <a:t>ampullary</a:t>
            </a:r>
            <a:r>
              <a:rPr lang="en-US" dirty="0" smtClean="0">
                <a:latin typeface="Georgia" panose="02040502050405020303" pitchFamily="18" charset="0"/>
              </a:rPr>
              <a:t> region.</a:t>
            </a:r>
          </a:p>
          <a:p>
            <a:pPr marL="285750" indent="-285750">
              <a:buFont typeface="Arial" panose="020B0604020202020204" pitchFamily="34" charset="0"/>
              <a:buChar char="•"/>
            </a:pPr>
            <a:r>
              <a:rPr lang="en-US" dirty="0" smtClean="0">
                <a:latin typeface="Georgia" panose="02040502050405020303" pitchFamily="18" charset="0"/>
              </a:rPr>
              <a:t>The ovum released by the ovary is also transported to the </a:t>
            </a:r>
            <a:r>
              <a:rPr lang="en-US" dirty="0" err="1" smtClean="0">
                <a:latin typeface="Georgia" panose="02040502050405020303" pitchFamily="18" charset="0"/>
              </a:rPr>
              <a:t>ampullary</a:t>
            </a:r>
            <a:r>
              <a:rPr lang="en-US" dirty="0" smtClean="0">
                <a:latin typeface="Georgia" panose="02040502050405020303" pitchFamily="18" charset="0"/>
              </a:rPr>
              <a:t> region.</a:t>
            </a:r>
          </a:p>
          <a:p>
            <a:pPr marL="285750" indent="-285750">
              <a:buFont typeface="Arial" panose="020B0604020202020204" pitchFamily="34" charset="0"/>
              <a:buChar char="•"/>
            </a:pPr>
            <a:r>
              <a:rPr lang="en-US" dirty="0" smtClean="0">
                <a:latin typeface="Georgia" panose="02040502050405020303" pitchFamily="18" charset="0"/>
              </a:rPr>
              <a:t>The fertilization take place in </a:t>
            </a:r>
            <a:r>
              <a:rPr lang="en-US" dirty="0" err="1" smtClean="0">
                <a:latin typeface="Georgia" panose="02040502050405020303" pitchFamily="18" charset="0"/>
              </a:rPr>
              <a:t>ampullary</a:t>
            </a:r>
            <a:r>
              <a:rPr lang="en-US" dirty="0" smtClean="0">
                <a:latin typeface="Georgia" panose="02040502050405020303" pitchFamily="18" charset="0"/>
              </a:rPr>
              <a:t> region (fallopian tube). </a:t>
            </a:r>
          </a:p>
          <a:p>
            <a:pPr marL="285750" indent="-285750">
              <a:buFont typeface="Arial" panose="020B0604020202020204" pitchFamily="34" charset="0"/>
              <a:buChar char="•"/>
            </a:pPr>
            <a:r>
              <a:rPr lang="en-US" dirty="0" smtClean="0">
                <a:latin typeface="Georgia" panose="02040502050405020303" pitchFamily="18" charset="0"/>
              </a:rPr>
              <a:t>Fertilization only take place when sperm and ovum transported to </a:t>
            </a:r>
            <a:r>
              <a:rPr lang="en-US" dirty="0" err="1" smtClean="0">
                <a:latin typeface="Georgia" panose="02040502050405020303" pitchFamily="18" charset="0"/>
              </a:rPr>
              <a:t>ampullar</a:t>
            </a:r>
            <a:r>
              <a:rPr lang="en-US" dirty="0" smtClean="0">
                <a:latin typeface="Georgia" panose="02040502050405020303" pitchFamily="18" charset="0"/>
              </a:rPr>
              <a:t> region. </a:t>
            </a:r>
          </a:p>
          <a:p>
            <a:pPr marL="285750" indent="-285750">
              <a:buFont typeface="Arial" panose="020B0604020202020204" pitchFamily="34" charset="0"/>
              <a:buChar char="•"/>
            </a:pPr>
            <a:endParaRPr lang="en-US" dirty="0">
              <a:latin typeface="Georgia" panose="02040502050405020303" pitchFamily="18" charset="0"/>
            </a:endParaRPr>
          </a:p>
          <a:p>
            <a:pPr marL="285750" indent="-285750">
              <a:buFont typeface="Arial" panose="020B0604020202020204" pitchFamily="34" charset="0"/>
              <a:buChar char="•"/>
            </a:pPr>
            <a:r>
              <a:rPr lang="en-US" dirty="0" smtClean="0">
                <a:latin typeface="Georgia" panose="02040502050405020303" pitchFamily="18" charset="0"/>
              </a:rPr>
              <a:t>During fertilization, a sperm come in contact with layer </a:t>
            </a:r>
            <a:r>
              <a:rPr lang="en-US" dirty="0" err="1" smtClean="0">
                <a:latin typeface="Georgia" panose="02040502050405020303" pitchFamily="18" charset="0"/>
              </a:rPr>
              <a:t>zona</a:t>
            </a:r>
            <a:r>
              <a:rPr lang="en-US" dirty="0" smtClean="0">
                <a:latin typeface="Georgia" panose="02040502050405020303" pitchFamily="18" charset="0"/>
              </a:rPr>
              <a:t> </a:t>
            </a:r>
            <a:r>
              <a:rPr lang="en-US" dirty="0" err="1" smtClean="0">
                <a:latin typeface="Georgia" panose="02040502050405020303" pitchFamily="18" charset="0"/>
              </a:rPr>
              <a:t>pellucida</a:t>
            </a:r>
            <a:r>
              <a:rPr lang="en-US" dirty="0" smtClean="0">
                <a:latin typeface="Georgia" panose="02040502050405020303" pitchFamily="18" charset="0"/>
              </a:rPr>
              <a:t>, and induces in membrane that blocks the entry of additional sperm. </a:t>
            </a:r>
          </a:p>
          <a:p>
            <a:pPr marL="285750" indent="-285750">
              <a:buFont typeface="Arial" panose="020B0604020202020204" pitchFamily="34" charset="0"/>
              <a:buChar char="•"/>
            </a:pPr>
            <a:r>
              <a:rPr lang="en-US" dirty="0" smtClean="0">
                <a:latin typeface="Georgia" panose="02040502050405020303" pitchFamily="18" charset="0"/>
              </a:rPr>
              <a:t>Only one sperm can fertilize an ovum. </a:t>
            </a:r>
          </a:p>
          <a:p>
            <a:pPr marL="285750" indent="-285750">
              <a:buFont typeface="Arial" panose="020B0604020202020204" pitchFamily="34" charset="0"/>
              <a:buChar char="•"/>
            </a:pPr>
            <a:r>
              <a:rPr lang="en-US" dirty="0" smtClean="0">
                <a:latin typeface="Georgia" panose="02040502050405020303" pitchFamily="18" charset="0"/>
              </a:rPr>
              <a:t>The </a:t>
            </a:r>
            <a:r>
              <a:rPr lang="en-US" dirty="0" err="1" smtClean="0">
                <a:latin typeface="Georgia" panose="02040502050405020303" pitchFamily="18" charset="0"/>
              </a:rPr>
              <a:t>acrosomal</a:t>
            </a:r>
            <a:r>
              <a:rPr lang="en-US" dirty="0" smtClean="0">
                <a:latin typeface="Georgia" panose="02040502050405020303" pitchFamily="18" charset="0"/>
              </a:rPr>
              <a:t> secretion helps sperm to penetrate the layers of ovum.</a:t>
            </a:r>
          </a:p>
          <a:p>
            <a:pPr marL="285750" indent="-285750">
              <a:buFont typeface="Arial" panose="020B0604020202020204" pitchFamily="34" charset="0"/>
              <a:buChar char="•"/>
            </a:pPr>
            <a:r>
              <a:rPr lang="en-US" dirty="0" smtClean="0">
                <a:latin typeface="Georgia" panose="02040502050405020303" pitchFamily="18" charset="0"/>
              </a:rPr>
              <a:t>Soon sperm and ova fuses and together form a diploid zygote. </a:t>
            </a:r>
          </a:p>
          <a:p>
            <a:pPr marL="285750" indent="-285750">
              <a:buFont typeface="Arial" panose="020B0604020202020204" pitchFamily="34" charset="0"/>
              <a:buChar char="•"/>
            </a:pPr>
            <a:r>
              <a:rPr lang="en-US" dirty="0" smtClean="0">
                <a:latin typeface="Georgia" panose="02040502050405020303" pitchFamily="18" charset="0"/>
              </a:rPr>
              <a:t>Male </a:t>
            </a:r>
            <a:r>
              <a:rPr lang="en-US" dirty="0" err="1" smtClean="0">
                <a:latin typeface="Georgia" panose="02040502050405020303" pitchFamily="18" charset="0"/>
              </a:rPr>
              <a:t>pronucleus</a:t>
            </a:r>
            <a:r>
              <a:rPr lang="en-US" dirty="0" smtClean="0">
                <a:latin typeface="Georgia" panose="02040502050405020303" pitchFamily="18" charset="0"/>
              </a:rPr>
              <a:t> and female </a:t>
            </a:r>
            <a:r>
              <a:rPr lang="en-US" dirty="0" err="1" smtClean="0">
                <a:latin typeface="Georgia" panose="02040502050405020303" pitchFamily="18" charset="0"/>
              </a:rPr>
              <a:t>pronucleus</a:t>
            </a:r>
            <a:r>
              <a:rPr lang="en-US" dirty="0" smtClean="0">
                <a:latin typeface="Georgia" panose="02040502050405020303" pitchFamily="18" charset="0"/>
              </a:rPr>
              <a:t> fuses. </a:t>
            </a:r>
          </a:p>
          <a:p>
            <a:pPr marL="285750" indent="-285750">
              <a:buFont typeface="Arial" panose="020B0604020202020204" pitchFamily="34" charset="0"/>
              <a:buChar char="•"/>
            </a:pPr>
            <a:r>
              <a:rPr lang="en-US" dirty="0" smtClean="0">
                <a:latin typeface="Georgia" panose="02040502050405020303" pitchFamily="18" charset="0"/>
              </a:rPr>
              <a:t>The division starts as the zygote moves towards the </a:t>
            </a:r>
            <a:r>
              <a:rPr lang="en-US" dirty="0" err="1" smtClean="0">
                <a:latin typeface="Georgia" panose="02040502050405020303" pitchFamily="18" charset="0"/>
              </a:rPr>
              <a:t>isthumus</a:t>
            </a:r>
            <a:r>
              <a:rPr lang="en-US" dirty="0" smtClean="0">
                <a:latin typeface="Georgia" panose="02040502050405020303" pitchFamily="18" charset="0"/>
              </a:rPr>
              <a:t> called as the process of cleavage. </a:t>
            </a:r>
          </a:p>
          <a:p>
            <a:pPr marL="285750" indent="-285750">
              <a:buFont typeface="Arial" panose="020B0604020202020204" pitchFamily="34" charset="0"/>
              <a:buChar char="•"/>
            </a:pPr>
            <a:r>
              <a:rPr lang="en-US" dirty="0" smtClean="0">
                <a:latin typeface="Georgia" panose="02040502050405020303" pitchFamily="18" charset="0"/>
              </a:rPr>
              <a:t>Zygote will develop from unicellular to multicellular by the process of cleavage and forms 2,4,8,16 daughter cells called as </a:t>
            </a:r>
            <a:r>
              <a:rPr lang="en-US" dirty="0" err="1" smtClean="0">
                <a:latin typeface="Georgia" panose="02040502050405020303" pitchFamily="18" charset="0"/>
              </a:rPr>
              <a:t>blastomeres</a:t>
            </a:r>
            <a:r>
              <a:rPr lang="en-US" dirty="0" smtClean="0">
                <a:latin typeface="Georgia" panose="02040502050405020303" pitchFamily="18" charset="0"/>
              </a:rPr>
              <a:t>. </a:t>
            </a:r>
          </a:p>
          <a:p>
            <a:endParaRPr lang="en-US" dirty="0">
              <a:latin typeface="Georgia" panose="02040502050405020303" pitchFamily="18" charset="0"/>
            </a:endParaRPr>
          </a:p>
        </p:txBody>
      </p:sp>
    </p:spTree>
    <p:extLst>
      <p:ext uri="{BB962C8B-B14F-4D97-AF65-F5344CB8AC3E}">
        <p14:creationId xmlns:p14="http://schemas.microsoft.com/office/powerpoint/2010/main" val="10794885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8475" y="1729211"/>
            <a:ext cx="9596673" cy="341632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embryo with 8 to 16 cells/ </a:t>
            </a:r>
            <a:r>
              <a:rPr lang="en-US" dirty="0" err="1" smtClean="0"/>
              <a:t>blastomeres</a:t>
            </a:r>
            <a:r>
              <a:rPr lang="en-US" dirty="0" smtClean="0"/>
              <a:t> is called </a:t>
            </a:r>
            <a:r>
              <a:rPr lang="en-US" dirty="0" err="1" smtClean="0"/>
              <a:t>morula</a:t>
            </a:r>
            <a:r>
              <a:rPr lang="en-US" dirty="0" smtClean="0"/>
              <a:t>. </a:t>
            </a:r>
          </a:p>
          <a:p>
            <a:pPr marL="285750" indent="-285750">
              <a:buFont typeface="Arial" panose="020B0604020202020204" pitchFamily="34" charset="0"/>
              <a:buChar char="•"/>
            </a:pPr>
            <a:r>
              <a:rPr lang="en-US" dirty="0" smtClean="0"/>
              <a:t>The </a:t>
            </a:r>
            <a:r>
              <a:rPr lang="en-US" dirty="0" err="1" smtClean="0"/>
              <a:t>morula</a:t>
            </a:r>
            <a:r>
              <a:rPr lang="en-US" dirty="0" smtClean="0"/>
              <a:t> continues to divide further and transformed into blastula. </a:t>
            </a:r>
          </a:p>
          <a:p>
            <a:pPr marL="285750" indent="-285750">
              <a:buFont typeface="Arial" panose="020B0604020202020204" pitchFamily="34" charset="0"/>
              <a:buChar char="•"/>
            </a:pPr>
            <a:r>
              <a:rPr lang="en-US" dirty="0" smtClean="0"/>
              <a:t>The process of formation of blastula is known as </a:t>
            </a:r>
            <a:r>
              <a:rPr lang="en-US" dirty="0" err="1" smtClean="0"/>
              <a:t>blastulation</a:t>
            </a:r>
            <a:r>
              <a:rPr lang="en-US" dirty="0" smtClean="0"/>
              <a:t>. </a:t>
            </a:r>
          </a:p>
          <a:p>
            <a:pPr marL="285750" indent="-285750">
              <a:buFont typeface="Arial" panose="020B0604020202020204" pitchFamily="34" charset="0"/>
              <a:buChar char="•"/>
            </a:pPr>
            <a:r>
              <a:rPr lang="en-US" dirty="0" smtClean="0"/>
              <a:t>The outer layer of blastula is known as </a:t>
            </a:r>
            <a:r>
              <a:rPr lang="en-US" dirty="0" err="1" smtClean="0"/>
              <a:t>blastoderm</a:t>
            </a:r>
            <a:r>
              <a:rPr lang="en-US" dirty="0"/>
              <a:t> </a:t>
            </a:r>
            <a:r>
              <a:rPr lang="en-US" dirty="0" err="1" smtClean="0"/>
              <a:t>i.e</a:t>
            </a:r>
            <a:r>
              <a:rPr lang="en-US" dirty="0" smtClean="0"/>
              <a:t> outer layer </a:t>
            </a:r>
            <a:r>
              <a:rPr lang="en-US" dirty="0" err="1" smtClean="0"/>
              <a:t>trophoblast</a:t>
            </a:r>
            <a:r>
              <a:rPr lang="en-US" dirty="0" smtClean="0"/>
              <a:t> and inner layer cell mass. </a:t>
            </a:r>
          </a:p>
          <a:p>
            <a:pPr marL="285750" indent="-285750">
              <a:buFont typeface="Arial" panose="020B0604020202020204" pitchFamily="34" charset="0"/>
              <a:buChar char="•"/>
            </a:pPr>
            <a:r>
              <a:rPr lang="en-US" dirty="0" smtClean="0"/>
              <a:t>The inner cavity or space of blastula is known as blastocoel.</a:t>
            </a:r>
          </a:p>
          <a:p>
            <a:pPr marL="285750" indent="-285750">
              <a:buFont typeface="Arial" panose="020B0604020202020204" pitchFamily="34" charset="0"/>
              <a:buChar char="•"/>
            </a:pPr>
            <a:r>
              <a:rPr lang="en-US" dirty="0" smtClean="0"/>
              <a:t>The </a:t>
            </a:r>
            <a:r>
              <a:rPr lang="en-US" dirty="0" err="1" smtClean="0"/>
              <a:t>trophoblast</a:t>
            </a:r>
            <a:r>
              <a:rPr lang="en-US" dirty="0" smtClean="0"/>
              <a:t> gets attached to endometrium and inner cell mass will </a:t>
            </a:r>
            <a:r>
              <a:rPr lang="en-US" dirty="0" err="1" smtClean="0"/>
              <a:t>difffrentiated</a:t>
            </a:r>
            <a:r>
              <a:rPr lang="en-US" dirty="0" smtClean="0"/>
              <a:t> as embryo. </a:t>
            </a:r>
          </a:p>
          <a:p>
            <a:pPr marL="285750" indent="-285750">
              <a:buFont typeface="Arial" panose="020B0604020202020204" pitchFamily="34" charset="0"/>
              <a:buChar char="•"/>
            </a:pPr>
            <a:r>
              <a:rPr lang="en-US" dirty="0" smtClean="0"/>
              <a:t>After </a:t>
            </a:r>
            <a:r>
              <a:rPr lang="en-US" dirty="0" err="1" smtClean="0"/>
              <a:t>attachement</a:t>
            </a:r>
            <a:r>
              <a:rPr lang="en-US" dirty="0" smtClean="0"/>
              <a:t> the uterine cells will divide and covers the blastula. As the result blastula will be embedded in the endometrium of uterus. This attachment is known as implantation which leads to pregnancy. </a:t>
            </a:r>
          </a:p>
          <a:p>
            <a:endParaRPr lang="en-US" dirty="0"/>
          </a:p>
        </p:txBody>
      </p:sp>
    </p:spTree>
    <p:extLst>
      <p:ext uri="{BB962C8B-B14F-4D97-AF65-F5344CB8AC3E}">
        <p14:creationId xmlns:p14="http://schemas.microsoft.com/office/powerpoint/2010/main" val="19037242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0035" y="287126"/>
            <a:ext cx="8968211" cy="6405865"/>
          </a:xfrm>
          <a:prstGeom prst="rect">
            <a:avLst/>
          </a:prstGeom>
        </p:spPr>
      </p:pic>
    </p:spTree>
    <p:extLst>
      <p:ext uri="{BB962C8B-B14F-4D97-AF65-F5344CB8AC3E}">
        <p14:creationId xmlns:p14="http://schemas.microsoft.com/office/powerpoint/2010/main" val="796769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7854" y="1871965"/>
            <a:ext cx="8224790" cy="3612408"/>
          </a:xfrm>
          <a:prstGeom prst="rect">
            <a:avLst/>
          </a:prstGeom>
        </p:spPr>
      </p:pic>
    </p:spTree>
    <p:extLst>
      <p:ext uri="{BB962C8B-B14F-4D97-AF65-F5344CB8AC3E}">
        <p14:creationId xmlns:p14="http://schemas.microsoft.com/office/powerpoint/2010/main" val="2449449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0280" y="792558"/>
            <a:ext cx="8184333" cy="5672427"/>
          </a:xfrm>
          <a:prstGeom prst="rect">
            <a:avLst/>
          </a:prstGeom>
        </p:spPr>
      </p:pic>
    </p:spTree>
    <p:extLst>
      <p:ext uri="{BB962C8B-B14F-4D97-AF65-F5344CB8AC3E}">
        <p14:creationId xmlns:p14="http://schemas.microsoft.com/office/powerpoint/2010/main" val="24166211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7589" y="553750"/>
            <a:ext cx="7619048" cy="5714286"/>
          </a:xfrm>
          <a:prstGeom prst="rect">
            <a:avLst/>
          </a:prstGeom>
        </p:spPr>
      </p:pic>
    </p:spTree>
    <p:extLst>
      <p:ext uri="{BB962C8B-B14F-4D97-AF65-F5344CB8AC3E}">
        <p14:creationId xmlns:p14="http://schemas.microsoft.com/office/powerpoint/2010/main" val="17098414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4689" y="334977"/>
            <a:ext cx="7623018" cy="646331"/>
          </a:xfrm>
          <a:prstGeom prst="rect">
            <a:avLst/>
          </a:prstGeom>
          <a:noFill/>
        </p:spPr>
        <p:txBody>
          <a:bodyPr wrap="square" rtlCol="0">
            <a:spAutoFit/>
          </a:bodyPr>
          <a:lstStyle/>
          <a:p>
            <a:r>
              <a:rPr lang="en-US" sz="3600" b="1" dirty="0" smtClean="0">
                <a:latin typeface="Georgia" panose="02040502050405020303" pitchFamily="18" charset="0"/>
              </a:rPr>
              <a:t>SEX DETERMINATION - </a:t>
            </a:r>
            <a:endParaRPr lang="en-US" sz="3600" b="1" dirty="0">
              <a:latin typeface="Georgia" panose="02040502050405020303" pitchFamily="18" charset="0"/>
            </a:endParaRPr>
          </a:p>
        </p:txBody>
      </p:sp>
      <p:sp>
        <p:nvSpPr>
          <p:cNvPr id="3" name="TextBox 2"/>
          <p:cNvSpPr txBox="1"/>
          <p:nvPr/>
        </p:nvSpPr>
        <p:spPr>
          <a:xfrm>
            <a:off x="624689" y="1493822"/>
            <a:ext cx="8718487" cy="3693319"/>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Georgia" panose="02040502050405020303" pitchFamily="18" charset="0"/>
              </a:rPr>
              <a:t>The chromosome pattern in human male is XY and human female is XX. </a:t>
            </a:r>
          </a:p>
          <a:p>
            <a:pPr marL="285750" indent="-285750">
              <a:buFont typeface="Arial" panose="020B0604020202020204" pitchFamily="34" charset="0"/>
              <a:buChar char="•"/>
            </a:pPr>
            <a:r>
              <a:rPr lang="en-US" dirty="0" smtClean="0">
                <a:latin typeface="Georgia" panose="02040502050405020303" pitchFamily="18" charset="0"/>
              </a:rPr>
              <a:t>Therefore, </a:t>
            </a:r>
            <a:r>
              <a:rPr lang="en-US" dirty="0">
                <a:latin typeface="Georgia" panose="02040502050405020303" pitchFamily="18" charset="0"/>
              </a:rPr>
              <a:t>in female gametes ovum, the sex chromosome will be X </a:t>
            </a:r>
            <a:r>
              <a:rPr lang="en-US" dirty="0" smtClean="0">
                <a:latin typeface="Georgia" panose="02040502050405020303" pitchFamily="18" charset="0"/>
              </a:rPr>
              <a:t>whereas in male gametes sperm the sex chromosome could be either X or Y, that means, 50% of sperms will carry the X chromosome, and 50% will carry the Y chromosomes. </a:t>
            </a:r>
          </a:p>
          <a:p>
            <a:pPr marL="285750" indent="-285750">
              <a:buFont typeface="Arial" panose="020B0604020202020204" pitchFamily="34" charset="0"/>
              <a:buChar char="•"/>
            </a:pPr>
            <a:r>
              <a:rPr lang="en-US" dirty="0" smtClean="0">
                <a:latin typeface="Georgia" panose="02040502050405020303" pitchFamily="18" charset="0"/>
              </a:rPr>
              <a:t>After the fusion of male and female gametes the zygote will carry either XX or XY chromosomes depending on whether the sperm carry X chromosomes or Y chromosomes. </a:t>
            </a:r>
          </a:p>
          <a:p>
            <a:pPr marL="285750" indent="-285750">
              <a:buFont typeface="Arial" panose="020B0604020202020204" pitchFamily="34" charset="0"/>
              <a:buChar char="•"/>
            </a:pPr>
            <a:r>
              <a:rPr lang="en-US" dirty="0" smtClean="0">
                <a:latin typeface="Georgia" panose="02040502050405020303" pitchFamily="18" charset="0"/>
              </a:rPr>
              <a:t>The zygote carrying XX chromosomes will be female baby and XY chromosomes will be male. That is scientifically, it is correct to say that the sex of the baby is determined by the father, not by the mother. </a:t>
            </a:r>
          </a:p>
          <a:p>
            <a:endParaRPr lang="en-US" dirty="0" smtClean="0">
              <a:latin typeface="Georgia" panose="02040502050405020303" pitchFamily="18" charset="0"/>
            </a:endParaRPr>
          </a:p>
          <a:p>
            <a:endParaRPr lang="en-US" dirty="0">
              <a:latin typeface="Georgia" panose="02040502050405020303" pitchFamily="18" charset="0"/>
            </a:endParaRPr>
          </a:p>
        </p:txBody>
      </p:sp>
    </p:spTree>
    <p:extLst>
      <p:ext uri="{BB962C8B-B14F-4D97-AF65-F5344CB8AC3E}">
        <p14:creationId xmlns:p14="http://schemas.microsoft.com/office/powerpoint/2010/main" val="12260062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3411" y="961112"/>
            <a:ext cx="8008526" cy="4631437"/>
          </a:xfrm>
          <a:prstGeom prst="rect">
            <a:avLst/>
          </a:prstGeom>
        </p:spPr>
      </p:pic>
    </p:spTree>
    <p:extLst>
      <p:ext uri="{BB962C8B-B14F-4D97-AF65-F5344CB8AC3E}">
        <p14:creationId xmlns:p14="http://schemas.microsoft.com/office/powerpoint/2010/main" val="2958711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695" y="416461"/>
            <a:ext cx="11534116" cy="584775"/>
          </a:xfrm>
          <a:prstGeom prst="rect">
            <a:avLst/>
          </a:prstGeom>
          <a:noFill/>
        </p:spPr>
        <p:txBody>
          <a:bodyPr wrap="square" rtlCol="0">
            <a:spAutoFit/>
          </a:bodyPr>
          <a:lstStyle/>
          <a:p>
            <a:r>
              <a:rPr lang="en-US" sz="3200" b="1" dirty="0" smtClean="0">
                <a:latin typeface="Georgia" panose="02040502050405020303" pitchFamily="18" charset="0"/>
              </a:rPr>
              <a:t>PREGNANCY AND EMBRYONIC DEVELOPMENT </a:t>
            </a:r>
            <a:endParaRPr lang="en-US" sz="3200" b="1" dirty="0">
              <a:latin typeface="Georgia" panose="02040502050405020303" pitchFamily="18" charset="0"/>
            </a:endParaRPr>
          </a:p>
        </p:txBody>
      </p:sp>
      <p:sp>
        <p:nvSpPr>
          <p:cNvPr id="3" name="TextBox 2"/>
          <p:cNvSpPr txBox="1"/>
          <p:nvPr/>
        </p:nvSpPr>
        <p:spPr>
          <a:xfrm>
            <a:off x="117695" y="1285592"/>
            <a:ext cx="10719303" cy="507831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After Implantation, finger like projection appears on the </a:t>
            </a:r>
            <a:r>
              <a:rPr lang="en-US" dirty="0" err="1" smtClean="0"/>
              <a:t>trophoblast</a:t>
            </a:r>
            <a:r>
              <a:rPr lang="en-US" dirty="0" smtClean="0"/>
              <a:t> called </a:t>
            </a:r>
            <a:r>
              <a:rPr lang="en-US" dirty="0" err="1" smtClean="0"/>
              <a:t>chrionic</a:t>
            </a:r>
            <a:r>
              <a:rPr lang="en-US" dirty="0" smtClean="0"/>
              <a:t> villi which surrounds by uterine tissue and maternal blood. Both are </a:t>
            </a:r>
            <a:r>
              <a:rPr lang="en-US" dirty="0" err="1" smtClean="0"/>
              <a:t>intedigitated</a:t>
            </a:r>
            <a:r>
              <a:rPr lang="en-US" dirty="0" smtClean="0"/>
              <a:t> with each other and jointly form structural and functional unit between embryo and maternal body called placenta. </a:t>
            </a:r>
          </a:p>
          <a:p>
            <a:pPr marL="285750" indent="-285750">
              <a:buFont typeface="Arial" panose="020B0604020202020204" pitchFamily="34" charset="0"/>
              <a:buChar char="•"/>
            </a:pPr>
            <a:r>
              <a:rPr lang="en-US" dirty="0" smtClean="0"/>
              <a:t>The placenta facilitate the supply of oxygen and nutrients to the embryo and also remove CO2 and waste materials produce by the embryo. </a:t>
            </a:r>
          </a:p>
          <a:p>
            <a:pPr marL="285750" indent="-285750">
              <a:buFont typeface="Arial" panose="020B0604020202020204" pitchFamily="34" charset="0"/>
              <a:buChar char="•"/>
            </a:pPr>
            <a:r>
              <a:rPr lang="en-US" dirty="0" smtClean="0"/>
              <a:t>The placenta is connected to the embryo through the umbilical cord. </a:t>
            </a:r>
          </a:p>
          <a:p>
            <a:pPr marL="285750" indent="-285750">
              <a:buFont typeface="Arial" panose="020B0604020202020204" pitchFamily="34" charset="0"/>
              <a:buChar char="•"/>
            </a:pPr>
            <a:r>
              <a:rPr lang="en-US" dirty="0" smtClean="0"/>
              <a:t>It also produce several hormones like </a:t>
            </a:r>
            <a:r>
              <a:rPr lang="en-US" dirty="0" err="1" smtClean="0"/>
              <a:t>hCG</a:t>
            </a:r>
            <a:r>
              <a:rPr lang="en-US" dirty="0" smtClean="0"/>
              <a:t> (human </a:t>
            </a:r>
            <a:r>
              <a:rPr lang="en-US" dirty="0" err="1" smtClean="0"/>
              <a:t>chrionic</a:t>
            </a:r>
            <a:r>
              <a:rPr lang="en-US" dirty="0" smtClean="0"/>
              <a:t> gonadotropin, </a:t>
            </a:r>
            <a:r>
              <a:rPr lang="en-US" dirty="0" err="1" smtClean="0"/>
              <a:t>hPL</a:t>
            </a:r>
            <a:r>
              <a:rPr lang="en-US" dirty="0" smtClean="0"/>
              <a:t> (human placental </a:t>
            </a:r>
            <a:r>
              <a:rPr lang="en-US" dirty="0" err="1" smtClean="0"/>
              <a:t>lactogen</a:t>
            </a:r>
            <a:r>
              <a:rPr lang="en-US" dirty="0" smtClean="0"/>
              <a:t>, estrogens, progesterone etc. </a:t>
            </a:r>
          </a:p>
          <a:p>
            <a:pPr marL="285750" indent="-285750">
              <a:buFont typeface="Arial" panose="020B0604020202020204" pitchFamily="34" charset="0"/>
              <a:buChar char="•"/>
            </a:pPr>
            <a:r>
              <a:rPr lang="en-US" dirty="0" smtClean="0"/>
              <a:t>In later phase it will also produce </a:t>
            </a:r>
            <a:r>
              <a:rPr lang="en-US" dirty="0" err="1" smtClean="0"/>
              <a:t>relaxin</a:t>
            </a:r>
            <a:r>
              <a:rPr lang="en-US" dirty="0" smtClean="0"/>
              <a:t> hormones.  </a:t>
            </a:r>
          </a:p>
          <a:p>
            <a:pPr marL="285750" indent="-285750">
              <a:buFont typeface="Arial" panose="020B0604020202020204" pitchFamily="34" charset="0"/>
              <a:buChar char="•"/>
            </a:pPr>
            <a:r>
              <a:rPr lang="en-US" dirty="0" smtClean="0"/>
              <a:t>During pregnancy the level of these hormones are maximum which is essential for supporting the fetal growth, metabolic changes in mother and maintenance of pregnancy. </a:t>
            </a:r>
          </a:p>
          <a:p>
            <a:endParaRPr lang="en-US" dirty="0"/>
          </a:p>
          <a:p>
            <a:pPr marL="285750" indent="-285750">
              <a:buFont typeface="Arial" panose="020B0604020202020204" pitchFamily="34" charset="0"/>
              <a:buChar char="•"/>
            </a:pPr>
            <a:r>
              <a:rPr lang="en-US" dirty="0" smtClean="0"/>
              <a:t>After implantation, the embryo differentiated further and formation of three germ layers are take place. And this stage of development in known as gastrulation stage where the blastula is transformed into gastrula. (Ectoderm, Endoderm, Mesoderm) </a:t>
            </a:r>
          </a:p>
          <a:p>
            <a:pPr marL="285750" indent="-285750">
              <a:buFont typeface="Arial" panose="020B0604020202020204" pitchFamily="34" charset="0"/>
              <a:buChar char="•"/>
            </a:pPr>
            <a:r>
              <a:rPr lang="en-US" dirty="0" smtClean="0"/>
              <a:t>The inner cell mass have specific cells called as stem cells which have capacity to give rise to all tissues and organs or complete organism.</a:t>
            </a:r>
          </a:p>
          <a:p>
            <a:endParaRPr lang="en-US" dirty="0"/>
          </a:p>
        </p:txBody>
      </p:sp>
    </p:spTree>
    <p:extLst>
      <p:ext uri="{BB962C8B-B14F-4D97-AF65-F5344CB8AC3E}">
        <p14:creationId xmlns:p14="http://schemas.microsoft.com/office/powerpoint/2010/main" val="39293055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650" y="1421395"/>
            <a:ext cx="9234535" cy="369331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Human pregnancy last for 9 months </a:t>
            </a:r>
            <a:r>
              <a:rPr lang="en-US" dirty="0" err="1" smtClean="0"/>
              <a:t>i.e</a:t>
            </a:r>
            <a:r>
              <a:rPr lang="en-US" dirty="0" smtClean="0"/>
              <a:t>; </a:t>
            </a:r>
          </a:p>
          <a:p>
            <a:r>
              <a:rPr lang="en-US" dirty="0" smtClean="0"/>
              <a:t>	Three trimesters – </a:t>
            </a:r>
          </a:p>
          <a:p>
            <a:r>
              <a:rPr lang="en-US" dirty="0" smtClean="0"/>
              <a:t>	First trimester – 1-3 month (12weeks) </a:t>
            </a:r>
          </a:p>
          <a:p>
            <a:r>
              <a:rPr lang="en-US" dirty="0" smtClean="0"/>
              <a:t>	Second trimester – 4-6 month (24weeks) </a:t>
            </a:r>
          </a:p>
          <a:p>
            <a:r>
              <a:rPr lang="en-US" dirty="0" smtClean="0"/>
              <a:t>	Third trimester – 7-9 month  (36weeks) </a:t>
            </a:r>
          </a:p>
          <a:p>
            <a:pPr marL="285750" indent="-285750">
              <a:buFont typeface="Arial" panose="020B0604020202020204" pitchFamily="34" charset="0"/>
              <a:buChar char="•"/>
            </a:pPr>
            <a:r>
              <a:rPr lang="en-US" dirty="0" smtClean="0"/>
              <a:t>After one month of pregnancy the embryo heart if formed. First sign of developing embryo.</a:t>
            </a:r>
          </a:p>
          <a:p>
            <a:pPr marL="285750" indent="-285750">
              <a:buFont typeface="Arial" panose="020B0604020202020204" pitchFamily="34" charset="0"/>
              <a:buChar char="•"/>
            </a:pPr>
            <a:r>
              <a:rPr lang="en-US" dirty="0" smtClean="0"/>
              <a:t>By the end of second month, embryo develops its limbs and digits. </a:t>
            </a:r>
          </a:p>
          <a:p>
            <a:pPr marL="285750" indent="-285750">
              <a:buFont typeface="Arial" panose="020B0604020202020204" pitchFamily="34" charset="0"/>
              <a:buChar char="•"/>
            </a:pPr>
            <a:r>
              <a:rPr lang="en-US" dirty="0" smtClean="0"/>
              <a:t>By the end of first trimester, major organs system are developed. </a:t>
            </a:r>
          </a:p>
          <a:p>
            <a:pPr marL="285750" indent="-285750">
              <a:buFont typeface="Arial" panose="020B0604020202020204" pitchFamily="34" charset="0"/>
              <a:buChar char="•"/>
            </a:pPr>
            <a:r>
              <a:rPr lang="en-US" dirty="0" smtClean="0"/>
              <a:t>During 5</a:t>
            </a:r>
            <a:r>
              <a:rPr lang="en-US" baseline="30000" dirty="0" smtClean="0"/>
              <a:t>th</a:t>
            </a:r>
            <a:r>
              <a:rPr lang="en-US" dirty="0" smtClean="0"/>
              <a:t> month, first movements and appearance of hairs on the head. </a:t>
            </a:r>
          </a:p>
          <a:p>
            <a:pPr marL="285750" indent="-285750">
              <a:buFont typeface="Arial" panose="020B0604020202020204" pitchFamily="34" charset="0"/>
              <a:buChar char="•"/>
            </a:pPr>
            <a:r>
              <a:rPr lang="en-US" dirty="0" smtClean="0"/>
              <a:t>By the end of second trimester, the body is covered with fine hairs, eye lids separate, eyelashes are formed. </a:t>
            </a:r>
          </a:p>
          <a:p>
            <a:pPr marL="285750" indent="-285750">
              <a:buFont typeface="Arial" panose="020B0604020202020204" pitchFamily="34" charset="0"/>
              <a:buChar char="•"/>
            </a:pPr>
            <a:r>
              <a:rPr lang="en-US" dirty="0" smtClean="0"/>
              <a:t>By the end of nine month, the </a:t>
            </a:r>
            <a:r>
              <a:rPr lang="en-US" dirty="0" err="1" smtClean="0"/>
              <a:t>foetus</a:t>
            </a:r>
            <a:r>
              <a:rPr lang="en-US" dirty="0" smtClean="0"/>
              <a:t> is fully developed and is ready to be delivery. </a:t>
            </a:r>
            <a:endParaRPr lang="en-US" dirty="0"/>
          </a:p>
        </p:txBody>
      </p:sp>
    </p:spTree>
    <p:extLst>
      <p:ext uri="{BB962C8B-B14F-4D97-AF65-F5344CB8AC3E}">
        <p14:creationId xmlns:p14="http://schemas.microsoft.com/office/powerpoint/2010/main" val="21903732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9949" y="485598"/>
            <a:ext cx="5516767" cy="5847773"/>
          </a:xfrm>
          <a:prstGeom prst="rect">
            <a:avLst/>
          </a:prstGeom>
        </p:spPr>
      </p:pic>
    </p:spTree>
    <p:extLst>
      <p:ext uri="{BB962C8B-B14F-4D97-AF65-F5344CB8AC3E}">
        <p14:creationId xmlns:p14="http://schemas.microsoft.com/office/powerpoint/2010/main" val="39280811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8887" y="153909"/>
            <a:ext cx="9705315" cy="646331"/>
          </a:xfrm>
          <a:prstGeom prst="rect">
            <a:avLst/>
          </a:prstGeom>
          <a:noFill/>
        </p:spPr>
        <p:txBody>
          <a:bodyPr wrap="square" rtlCol="0">
            <a:spAutoFit/>
          </a:bodyPr>
          <a:lstStyle/>
          <a:p>
            <a:r>
              <a:rPr lang="en-US" sz="3600" b="1" dirty="0" smtClean="0">
                <a:latin typeface="Georgia" panose="02040502050405020303" pitchFamily="18" charset="0"/>
              </a:rPr>
              <a:t>PARTURITION AND LACTATION </a:t>
            </a:r>
            <a:endParaRPr lang="en-US" sz="3600" b="1" dirty="0">
              <a:latin typeface="Georgia" panose="02040502050405020303" pitchFamily="18" charset="0"/>
            </a:endParaRPr>
          </a:p>
        </p:txBody>
      </p:sp>
      <p:sp>
        <p:nvSpPr>
          <p:cNvPr id="3" name="TextBox 2"/>
          <p:cNvSpPr txBox="1"/>
          <p:nvPr/>
        </p:nvSpPr>
        <p:spPr>
          <a:xfrm>
            <a:off x="488887" y="1122629"/>
            <a:ext cx="9424658" cy="4801314"/>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Georgia" panose="02040502050405020303" pitchFamily="18" charset="0"/>
              </a:rPr>
              <a:t>Period of 9 month of pregnancy is known as gestation period. </a:t>
            </a:r>
          </a:p>
          <a:p>
            <a:pPr marL="285750" indent="-285750">
              <a:buFont typeface="Arial" panose="020B0604020202020204" pitchFamily="34" charset="0"/>
              <a:buChar char="•"/>
            </a:pPr>
            <a:r>
              <a:rPr lang="en-US" dirty="0" smtClean="0">
                <a:latin typeface="Georgia" panose="02040502050405020303" pitchFamily="18" charset="0"/>
              </a:rPr>
              <a:t>Vigorous contraction of uterus cause the delivery of </a:t>
            </a:r>
            <a:r>
              <a:rPr lang="en-US" dirty="0" err="1" smtClean="0">
                <a:latin typeface="Georgia" panose="02040502050405020303" pitchFamily="18" charset="0"/>
              </a:rPr>
              <a:t>foetus</a:t>
            </a:r>
            <a:r>
              <a:rPr lang="en-US" dirty="0" smtClean="0">
                <a:latin typeface="Georgia" panose="02040502050405020303" pitchFamily="18" charset="0"/>
              </a:rPr>
              <a:t>. This process of delivery of </a:t>
            </a:r>
            <a:r>
              <a:rPr lang="en-US" dirty="0" err="1" smtClean="0">
                <a:latin typeface="Georgia" panose="02040502050405020303" pitchFamily="18" charset="0"/>
              </a:rPr>
              <a:t>foetus</a:t>
            </a:r>
            <a:r>
              <a:rPr lang="en-US" dirty="0" smtClean="0">
                <a:latin typeface="Georgia" panose="02040502050405020303" pitchFamily="18" charset="0"/>
              </a:rPr>
              <a:t> is called parturition. </a:t>
            </a:r>
          </a:p>
          <a:p>
            <a:pPr marL="285750" indent="-285750">
              <a:buFont typeface="Arial" panose="020B0604020202020204" pitchFamily="34" charset="0"/>
              <a:buChar char="•"/>
            </a:pPr>
            <a:r>
              <a:rPr lang="en-US" dirty="0" smtClean="0">
                <a:latin typeface="Georgia" panose="02040502050405020303" pitchFamily="18" charset="0"/>
              </a:rPr>
              <a:t>The signals for parturition originated from fully developed </a:t>
            </a:r>
            <a:r>
              <a:rPr lang="en-US" dirty="0" err="1" smtClean="0">
                <a:latin typeface="Georgia" panose="02040502050405020303" pitchFamily="18" charset="0"/>
              </a:rPr>
              <a:t>foetus</a:t>
            </a:r>
            <a:r>
              <a:rPr lang="en-US" dirty="0" smtClean="0">
                <a:latin typeface="Georgia" panose="02040502050405020303" pitchFamily="18" charset="0"/>
              </a:rPr>
              <a:t> and placenta which induces the uterine contraction called </a:t>
            </a:r>
            <a:r>
              <a:rPr lang="en-US" dirty="0" err="1" smtClean="0">
                <a:latin typeface="Georgia" panose="02040502050405020303" pitchFamily="18" charset="0"/>
              </a:rPr>
              <a:t>foetal</a:t>
            </a:r>
            <a:r>
              <a:rPr lang="en-US" dirty="0" smtClean="0">
                <a:latin typeface="Georgia" panose="02040502050405020303" pitchFamily="18" charset="0"/>
              </a:rPr>
              <a:t> ejection reflex. </a:t>
            </a:r>
          </a:p>
          <a:p>
            <a:pPr marL="285750" indent="-285750">
              <a:buFont typeface="Arial" panose="020B0604020202020204" pitchFamily="34" charset="0"/>
              <a:buChar char="•"/>
            </a:pPr>
            <a:r>
              <a:rPr lang="en-US" dirty="0" smtClean="0">
                <a:latin typeface="Georgia" panose="02040502050405020303" pitchFamily="18" charset="0"/>
              </a:rPr>
              <a:t>This trigger release of oxytocin from maternal pituitary. Oxytocin acts on uterus muscle cause stronger uterine contraction which in turn stimulate secretion of oxytocin. </a:t>
            </a:r>
          </a:p>
          <a:p>
            <a:pPr marL="285750" indent="-285750">
              <a:buFont typeface="Arial" panose="020B0604020202020204" pitchFamily="34" charset="0"/>
              <a:buChar char="•"/>
            </a:pPr>
            <a:r>
              <a:rPr lang="en-US" dirty="0" smtClean="0">
                <a:latin typeface="Georgia" panose="02040502050405020303" pitchFamily="18" charset="0"/>
              </a:rPr>
              <a:t>So uterine contraction and secretion of oxytocin results in stronger and stronger contraction. </a:t>
            </a:r>
          </a:p>
          <a:p>
            <a:pPr marL="285750" indent="-285750">
              <a:buFont typeface="Arial" panose="020B0604020202020204" pitchFamily="34" charset="0"/>
              <a:buChar char="•"/>
            </a:pPr>
            <a:r>
              <a:rPr lang="en-US" dirty="0" smtClean="0">
                <a:latin typeface="Georgia" panose="02040502050405020303" pitchFamily="18" charset="0"/>
              </a:rPr>
              <a:t>This leads to the ejection of </a:t>
            </a:r>
            <a:r>
              <a:rPr lang="en-US" dirty="0" err="1" smtClean="0">
                <a:latin typeface="Georgia" panose="02040502050405020303" pitchFamily="18" charset="0"/>
              </a:rPr>
              <a:t>foetus</a:t>
            </a:r>
            <a:r>
              <a:rPr lang="en-US" dirty="0" smtClean="0">
                <a:latin typeface="Georgia" panose="02040502050405020303" pitchFamily="18" charset="0"/>
              </a:rPr>
              <a:t> through birth canal, and the placenta also expelled out of the uterus.  </a:t>
            </a:r>
          </a:p>
          <a:p>
            <a:endParaRPr lang="en-US" dirty="0">
              <a:latin typeface="Georgia" panose="02040502050405020303" pitchFamily="18" charset="0"/>
            </a:endParaRPr>
          </a:p>
          <a:p>
            <a:pPr marL="285750" indent="-285750">
              <a:buFont typeface="Arial" panose="020B0604020202020204" pitchFamily="34" charset="0"/>
              <a:buChar char="•"/>
            </a:pPr>
            <a:r>
              <a:rPr lang="en-US" dirty="0" smtClean="0">
                <a:latin typeface="Georgia" panose="02040502050405020303" pitchFamily="18" charset="0"/>
              </a:rPr>
              <a:t>The mammary glands of female undergoes differentiation during pregnancy and starts producing milk by the process of lactation. </a:t>
            </a:r>
          </a:p>
          <a:p>
            <a:pPr marL="285750" indent="-285750">
              <a:buFont typeface="Arial" panose="020B0604020202020204" pitchFamily="34" charset="0"/>
              <a:buChar char="•"/>
            </a:pPr>
            <a:r>
              <a:rPr lang="en-US" dirty="0" smtClean="0">
                <a:latin typeface="Georgia" panose="02040502050405020303" pitchFamily="18" charset="0"/>
              </a:rPr>
              <a:t>The milk produce during initial few days of lactation is called colostrum which contains several antibodies essential for new born babies. </a:t>
            </a:r>
          </a:p>
          <a:p>
            <a:endParaRPr lang="en-US" dirty="0">
              <a:latin typeface="Georgia" panose="02040502050405020303" pitchFamily="18" charset="0"/>
            </a:endParaRPr>
          </a:p>
        </p:txBody>
      </p:sp>
    </p:spTree>
    <p:extLst>
      <p:ext uri="{BB962C8B-B14F-4D97-AF65-F5344CB8AC3E}">
        <p14:creationId xmlns:p14="http://schemas.microsoft.com/office/powerpoint/2010/main" val="16753629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994" y="1374655"/>
            <a:ext cx="10058400" cy="3449422"/>
          </a:xfrm>
          <a:prstGeom prst="rect">
            <a:avLst/>
          </a:prstGeom>
        </p:spPr>
      </p:pic>
    </p:spTree>
    <p:extLst>
      <p:ext uri="{BB962C8B-B14F-4D97-AF65-F5344CB8AC3E}">
        <p14:creationId xmlns:p14="http://schemas.microsoft.com/office/powerpoint/2010/main" val="24782756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2"/>
            <a:ext cx="11307778" cy="6856307"/>
          </a:xfrm>
          <a:prstGeom prst="rect">
            <a:avLst/>
          </a:prstGeom>
        </p:spPr>
      </p:pic>
      <p:sp>
        <p:nvSpPr>
          <p:cNvPr id="5" name="Rectangle 4"/>
          <p:cNvSpPr/>
          <p:nvPr/>
        </p:nvSpPr>
        <p:spPr>
          <a:xfrm>
            <a:off x="2803589" y="4783423"/>
            <a:ext cx="5700600" cy="1107996"/>
          </a:xfrm>
          <a:prstGeom prst="rect">
            <a:avLst/>
          </a:prstGeom>
        </p:spPr>
        <p:txBody>
          <a:bodyPr wrap="none">
            <a:spAutoFit/>
          </a:bodyPr>
          <a:lstStyle/>
          <a:p>
            <a:r>
              <a:rPr lang="en-US" sz="6600" b="1" dirty="0">
                <a:solidFill>
                  <a:schemeClr val="bg1"/>
                </a:solidFill>
                <a:latin typeface="Algerian" panose="04020705040A02060702" pitchFamily="82" charset="0"/>
              </a:rPr>
              <a:t>THANK  YOU !!</a:t>
            </a:r>
            <a:endParaRPr lang="en-US" sz="6600" b="1" dirty="0">
              <a:solidFill>
                <a:schemeClr val="bg1"/>
              </a:solidFill>
              <a:latin typeface="Algerian" panose="04020705040A02060702" pitchFamily="82" charset="0"/>
            </a:endParaRPr>
          </a:p>
        </p:txBody>
      </p:sp>
    </p:spTree>
    <p:extLst>
      <p:ext uri="{BB962C8B-B14F-4D97-AF65-F5344CB8AC3E}">
        <p14:creationId xmlns:p14="http://schemas.microsoft.com/office/powerpoint/2010/main" val="1719656117"/>
      </p:ext>
    </p:extLst>
  </p:cSld>
  <p:clrMapOvr>
    <a:masterClrMapping/>
  </p:clrMapOvr>
  <p:timing>
    <p:tnLst>
      <p:par>
        <p:cTn id="1" dur="indefinite" restart="never" nodeType="tmRoot"/>
      </p:par>
    </p:tnLst>
  </p:timing>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TM03457515[[fn=View]]</Template>
  <TotalTime>419</TotalTime>
  <Words>2252</Words>
  <Application>Microsoft Office PowerPoint</Application>
  <PresentationFormat>Widescreen</PresentationFormat>
  <Paragraphs>219</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Algerian</vt:lpstr>
      <vt:lpstr>Arial</vt:lpstr>
      <vt:lpstr>Century Schoolbook</vt:lpstr>
      <vt:lpstr>Georgia</vt:lpstr>
      <vt:lpstr>Wingdings 2</vt:lpstr>
      <vt:lpst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think</dc:creator>
  <cp:lastModifiedBy>think</cp:lastModifiedBy>
  <cp:revision>64</cp:revision>
  <dcterms:created xsi:type="dcterms:W3CDTF">2023-07-02T12:56:38Z</dcterms:created>
  <dcterms:modified xsi:type="dcterms:W3CDTF">2023-07-05T14:24:07Z</dcterms:modified>
</cp:coreProperties>
</file>